
<file path=[Content_Types].xml><?xml version="1.0" encoding="utf-8"?>
<Types xmlns="http://schemas.openxmlformats.org/package/2006/content-types">
  <Default Extension="jfif" ContentType="image/jpe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5" r:id="rId1"/>
  </p:sldMasterIdLst>
  <p:sldIdLst>
    <p:sldId id="256" r:id="rId2"/>
    <p:sldId id="257" r:id="rId3"/>
    <p:sldId id="261" r:id="rId4"/>
    <p:sldId id="301" r:id="rId5"/>
    <p:sldId id="262" r:id="rId6"/>
    <p:sldId id="263" r:id="rId7"/>
    <p:sldId id="265" r:id="rId8"/>
    <p:sldId id="268" r:id="rId9"/>
    <p:sldId id="267" r:id="rId10"/>
    <p:sldId id="259" r:id="rId11"/>
    <p:sldId id="269" r:id="rId12"/>
    <p:sldId id="270" r:id="rId13"/>
    <p:sldId id="271" r:id="rId14"/>
    <p:sldId id="273" r:id="rId15"/>
    <p:sldId id="274" r:id="rId16"/>
    <p:sldId id="275" r:id="rId17"/>
    <p:sldId id="260" r:id="rId18"/>
    <p:sldId id="258" r:id="rId19"/>
    <p:sldId id="272" r:id="rId20"/>
    <p:sldId id="266" r:id="rId21"/>
    <p:sldId id="276" r:id="rId22"/>
    <p:sldId id="279" r:id="rId23"/>
    <p:sldId id="280" r:id="rId24"/>
    <p:sldId id="281" r:id="rId25"/>
    <p:sldId id="277" r:id="rId26"/>
    <p:sldId id="278" r:id="rId27"/>
    <p:sldId id="282" r:id="rId28"/>
    <p:sldId id="283" r:id="rId29"/>
    <p:sldId id="284" r:id="rId30"/>
    <p:sldId id="285" r:id="rId31"/>
    <p:sldId id="287" r:id="rId32"/>
    <p:sldId id="286"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3" r:id="rId47"/>
    <p:sldId id="305" r:id="rId48"/>
    <p:sldId id="306" r:id="rId49"/>
    <p:sldId id="310" r:id="rId50"/>
    <p:sldId id="311" r:id="rId51"/>
    <p:sldId id="312" r:id="rId52"/>
    <p:sldId id="307" r:id="rId53"/>
    <p:sldId id="308" r:id="rId54"/>
    <p:sldId id="313" r:id="rId55"/>
    <p:sldId id="314" r:id="rId56"/>
    <p:sldId id="309" r:id="rId57"/>
    <p:sldId id="302" r:id="rId58"/>
    <p:sldId id="315" r:id="rId59"/>
    <p:sldId id="316" r:id="rId60"/>
    <p:sldId id="317" r:id="rId61"/>
    <p:sldId id="320" r:id="rId62"/>
    <p:sldId id="322" r:id="rId63"/>
    <p:sldId id="321" r:id="rId64"/>
    <p:sldId id="323" r:id="rId65"/>
    <p:sldId id="318" r:id="rId66"/>
    <p:sldId id="324" r:id="rId67"/>
    <p:sldId id="319" r:id="rId68"/>
    <p:sldId id="325" r:id="rId69"/>
    <p:sldId id="328" r:id="rId70"/>
    <p:sldId id="329" r:id="rId71"/>
    <p:sldId id="332" r:id="rId72"/>
    <p:sldId id="333" r:id="rId73"/>
    <p:sldId id="334" r:id="rId74"/>
    <p:sldId id="330" r:id="rId75"/>
    <p:sldId id="335" r:id="rId76"/>
    <p:sldId id="264" r:id="rId77"/>
  </p:sldIdLst>
  <p:sldSz cx="9144000" cy="6858000" type="screen4x3"/>
  <p:notesSz cx="9144000" cy="6858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138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191CB-7EE8-7983-5DCE-9285345B7EBE}"/>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sr-Latn-RS"/>
          </a:p>
        </p:txBody>
      </p:sp>
      <p:sp>
        <p:nvSpPr>
          <p:cNvPr id="3" name="Subtitle 2">
            <a:extLst>
              <a:ext uri="{FF2B5EF4-FFF2-40B4-BE49-F238E27FC236}">
                <a16:creationId xmlns:a16="http://schemas.microsoft.com/office/drawing/2014/main" id="{24AFAC7C-9C90-12D3-993C-2050FAB01389}"/>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sr-Latn-RS"/>
          </a:p>
        </p:txBody>
      </p:sp>
      <p:sp>
        <p:nvSpPr>
          <p:cNvPr id="4" name="Date Placeholder 3">
            <a:extLst>
              <a:ext uri="{FF2B5EF4-FFF2-40B4-BE49-F238E27FC236}">
                <a16:creationId xmlns:a16="http://schemas.microsoft.com/office/drawing/2014/main" id="{98552D85-74E0-FEA1-0ED1-1203EDC06801}"/>
              </a:ext>
            </a:extLst>
          </p:cNvPr>
          <p:cNvSpPr>
            <a:spLocks noGrp="1"/>
          </p:cNvSpPr>
          <p:nvPr>
            <p:ph type="dt" sz="half" idx="10"/>
          </p:nvPr>
        </p:nvSpPr>
        <p:spPr/>
        <p:txBody>
          <a:bodyPr/>
          <a:lstStyle/>
          <a:p>
            <a:fld id="{4AD77239-07B0-42A4-B70F-F6E541445C12}" type="datetimeFigureOut">
              <a:rPr lang="sr-Latn-RS" smtClean="0"/>
              <a:t>11.8.2023.</a:t>
            </a:fld>
            <a:endParaRPr lang="sr-Latn-RS"/>
          </a:p>
        </p:txBody>
      </p:sp>
      <p:sp>
        <p:nvSpPr>
          <p:cNvPr id="5" name="Footer Placeholder 4">
            <a:extLst>
              <a:ext uri="{FF2B5EF4-FFF2-40B4-BE49-F238E27FC236}">
                <a16:creationId xmlns:a16="http://schemas.microsoft.com/office/drawing/2014/main" id="{C01509DB-8743-F1A1-D895-36094ACE0AE7}"/>
              </a:ext>
            </a:extLst>
          </p:cNvPr>
          <p:cNvSpPr>
            <a:spLocks noGrp="1"/>
          </p:cNvSpPr>
          <p:nvPr>
            <p:ph type="ftr" sz="quarter" idx="11"/>
          </p:nvPr>
        </p:nvSpPr>
        <p:spPr/>
        <p:txBody>
          <a:bodyPr/>
          <a:lstStyle/>
          <a:p>
            <a:endParaRPr lang="sr-Latn-RS"/>
          </a:p>
        </p:txBody>
      </p:sp>
      <p:sp>
        <p:nvSpPr>
          <p:cNvPr id="6" name="Slide Number Placeholder 5">
            <a:extLst>
              <a:ext uri="{FF2B5EF4-FFF2-40B4-BE49-F238E27FC236}">
                <a16:creationId xmlns:a16="http://schemas.microsoft.com/office/drawing/2014/main" id="{C2028148-662C-9B87-BE75-738FDC825FCB}"/>
              </a:ext>
            </a:extLst>
          </p:cNvPr>
          <p:cNvSpPr>
            <a:spLocks noGrp="1"/>
          </p:cNvSpPr>
          <p:nvPr>
            <p:ph type="sldNum" sz="quarter" idx="12"/>
          </p:nvPr>
        </p:nvSpPr>
        <p:spPr/>
        <p:txBody>
          <a:bodyPr/>
          <a:lstStyle/>
          <a:p>
            <a:fld id="{80FACDE0-D8CC-459F-BF7C-1726E45E21A7}" type="slidenum">
              <a:rPr lang="sr-Latn-RS" smtClean="0"/>
              <a:t>‹#›</a:t>
            </a:fld>
            <a:endParaRPr lang="sr-Latn-RS"/>
          </a:p>
        </p:txBody>
      </p:sp>
    </p:spTree>
    <p:extLst>
      <p:ext uri="{BB962C8B-B14F-4D97-AF65-F5344CB8AC3E}">
        <p14:creationId xmlns:p14="http://schemas.microsoft.com/office/powerpoint/2010/main" val="28721556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7406B-8CB1-B603-143B-96ECD207BC14}"/>
              </a:ext>
            </a:extLst>
          </p:cNvPr>
          <p:cNvSpPr>
            <a:spLocks noGrp="1"/>
          </p:cNvSpPr>
          <p:nvPr>
            <p:ph type="title"/>
          </p:nvPr>
        </p:nvSpPr>
        <p:spPr/>
        <p:txBody>
          <a:bodyPr/>
          <a:lstStyle/>
          <a:p>
            <a:r>
              <a:rPr lang="en-US"/>
              <a:t>Click to edit Master title style</a:t>
            </a:r>
            <a:endParaRPr lang="sr-Latn-RS"/>
          </a:p>
        </p:txBody>
      </p:sp>
      <p:sp>
        <p:nvSpPr>
          <p:cNvPr id="3" name="Vertical Text Placeholder 2">
            <a:extLst>
              <a:ext uri="{FF2B5EF4-FFF2-40B4-BE49-F238E27FC236}">
                <a16:creationId xmlns:a16="http://schemas.microsoft.com/office/drawing/2014/main" id="{B6DCB15F-54D6-CBA4-1AB1-AC88385A2A1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Date Placeholder 3">
            <a:extLst>
              <a:ext uri="{FF2B5EF4-FFF2-40B4-BE49-F238E27FC236}">
                <a16:creationId xmlns:a16="http://schemas.microsoft.com/office/drawing/2014/main" id="{5371B4AE-4029-7BCD-FC17-14F1C0BBB247}"/>
              </a:ext>
            </a:extLst>
          </p:cNvPr>
          <p:cNvSpPr>
            <a:spLocks noGrp="1"/>
          </p:cNvSpPr>
          <p:nvPr>
            <p:ph type="dt" sz="half" idx="10"/>
          </p:nvPr>
        </p:nvSpPr>
        <p:spPr/>
        <p:txBody>
          <a:bodyPr/>
          <a:lstStyle/>
          <a:p>
            <a:fld id="{4AD77239-07B0-42A4-B70F-F6E541445C12}" type="datetimeFigureOut">
              <a:rPr lang="sr-Latn-RS" smtClean="0"/>
              <a:t>11.8.2023.</a:t>
            </a:fld>
            <a:endParaRPr lang="sr-Latn-RS"/>
          </a:p>
        </p:txBody>
      </p:sp>
      <p:sp>
        <p:nvSpPr>
          <p:cNvPr id="5" name="Footer Placeholder 4">
            <a:extLst>
              <a:ext uri="{FF2B5EF4-FFF2-40B4-BE49-F238E27FC236}">
                <a16:creationId xmlns:a16="http://schemas.microsoft.com/office/drawing/2014/main" id="{F5ECBAC0-9359-FACF-69DC-617199AA9EE7}"/>
              </a:ext>
            </a:extLst>
          </p:cNvPr>
          <p:cNvSpPr>
            <a:spLocks noGrp="1"/>
          </p:cNvSpPr>
          <p:nvPr>
            <p:ph type="ftr" sz="quarter" idx="11"/>
          </p:nvPr>
        </p:nvSpPr>
        <p:spPr/>
        <p:txBody>
          <a:bodyPr/>
          <a:lstStyle/>
          <a:p>
            <a:endParaRPr lang="sr-Latn-RS"/>
          </a:p>
        </p:txBody>
      </p:sp>
      <p:sp>
        <p:nvSpPr>
          <p:cNvPr id="6" name="Slide Number Placeholder 5">
            <a:extLst>
              <a:ext uri="{FF2B5EF4-FFF2-40B4-BE49-F238E27FC236}">
                <a16:creationId xmlns:a16="http://schemas.microsoft.com/office/drawing/2014/main" id="{B9F53A30-1DF6-83B9-DC4C-D1CFCDCBDE2B}"/>
              </a:ext>
            </a:extLst>
          </p:cNvPr>
          <p:cNvSpPr>
            <a:spLocks noGrp="1"/>
          </p:cNvSpPr>
          <p:nvPr>
            <p:ph type="sldNum" sz="quarter" idx="12"/>
          </p:nvPr>
        </p:nvSpPr>
        <p:spPr/>
        <p:txBody>
          <a:bodyPr/>
          <a:lstStyle/>
          <a:p>
            <a:fld id="{80FACDE0-D8CC-459F-BF7C-1726E45E21A7}" type="slidenum">
              <a:rPr lang="sr-Latn-RS" smtClean="0"/>
              <a:t>‹#›</a:t>
            </a:fld>
            <a:endParaRPr lang="sr-Latn-RS"/>
          </a:p>
        </p:txBody>
      </p:sp>
    </p:spTree>
    <p:extLst>
      <p:ext uri="{BB962C8B-B14F-4D97-AF65-F5344CB8AC3E}">
        <p14:creationId xmlns:p14="http://schemas.microsoft.com/office/powerpoint/2010/main" val="15835006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515553A-0160-7932-D776-C7E11B7E4BC3}"/>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sr-Latn-RS"/>
          </a:p>
        </p:txBody>
      </p:sp>
      <p:sp>
        <p:nvSpPr>
          <p:cNvPr id="3" name="Vertical Text Placeholder 2">
            <a:extLst>
              <a:ext uri="{FF2B5EF4-FFF2-40B4-BE49-F238E27FC236}">
                <a16:creationId xmlns:a16="http://schemas.microsoft.com/office/drawing/2014/main" id="{CE014A7A-23A9-65AB-D678-56C11E2F727B}"/>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Date Placeholder 3">
            <a:extLst>
              <a:ext uri="{FF2B5EF4-FFF2-40B4-BE49-F238E27FC236}">
                <a16:creationId xmlns:a16="http://schemas.microsoft.com/office/drawing/2014/main" id="{34A110FC-2634-31CC-542C-2E4BAC3B0490}"/>
              </a:ext>
            </a:extLst>
          </p:cNvPr>
          <p:cNvSpPr>
            <a:spLocks noGrp="1"/>
          </p:cNvSpPr>
          <p:nvPr>
            <p:ph type="dt" sz="half" idx="10"/>
          </p:nvPr>
        </p:nvSpPr>
        <p:spPr/>
        <p:txBody>
          <a:bodyPr/>
          <a:lstStyle/>
          <a:p>
            <a:fld id="{4AD77239-07B0-42A4-B70F-F6E541445C12}" type="datetimeFigureOut">
              <a:rPr lang="sr-Latn-RS" smtClean="0"/>
              <a:t>11.8.2023.</a:t>
            </a:fld>
            <a:endParaRPr lang="sr-Latn-RS"/>
          </a:p>
        </p:txBody>
      </p:sp>
      <p:sp>
        <p:nvSpPr>
          <p:cNvPr id="5" name="Footer Placeholder 4">
            <a:extLst>
              <a:ext uri="{FF2B5EF4-FFF2-40B4-BE49-F238E27FC236}">
                <a16:creationId xmlns:a16="http://schemas.microsoft.com/office/drawing/2014/main" id="{F8BEF72E-1C1E-7B88-EA13-A9FDB867F0AC}"/>
              </a:ext>
            </a:extLst>
          </p:cNvPr>
          <p:cNvSpPr>
            <a:spLocks noGrp="1"/>
          </p:cNvSpPr>
          <p:nvPr>
            <p:ph type="ftr" sz="quarter" idx="11"/>
          </p:nvPr>
        </p:nvSpPr>
        <p:spPr/>
        <p:txBody>
          <a:bodyPr/>
          <a:lstStyle/>
          <a:p>
            <a:endParaRPr lang="sr-Latn-RS"/>
          </a:p>
        </p:txBody>
      </p:sp>
      <p:sp>
        <p:nvSpPr>
          <p:cNvPr id="6" name="Slide Number Placeholder 5">
            <a:extLst>
              <a:ext uri="{FF2B5EF4-FFF2-40B4-BE49-F238E27FC236}">
                <a16:creationId xmlns:a16="http://schemas.microsoft.com/office/drawing/2014/main" id="{960EF409-99C8-98D8-A68E-6DD05CFF9F0D}"/>
              </a:ext>
            </a:extLst>
          </p:cNvPr>
          <p:cNvSpPr>
            <a:spLocks noGrp="1"/>
          </p:cNvSpPr>
          <p:nvPr>
            <p:ph type="sldNum" sz="quarter" idx="12"/>
          </p:nvPr>
        </p:nvSpPr>
        <p:spPr/>
        <p:txBody>
          <a:bodyPr/>
          <a:lstStyle/>
          <a:p>
            <a:fld id="{80FACDE0-D8CC-459F-BF7C-1726E45E21A7}" type="slidenum">
              <a:rPr lang="sr-Latn-RS" smtClean="0"/>
              <a:t>‹#›</a:t>
            </a:fld>
            <a:endParaRPr lang="sr-Latn-RS"/>
          </a:p>
        </p:txBody>
      </p:sp>
    </p:spTree>
    <p:extLst>
      <p:ext uri="{BB962C8B-B14F-4D97-AF65-F5344CB8AC3E}">
        <p14:creationId xmlns:p14="http://schemas.microsoft.com/office/powerpoint/2010/main" val="3679044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94BB6-7582-E3A6-BE64-AEAE238FBFBD}"/>
              </a:ext>
            </a:extLst>
          </p:cNvPr>
          <p:cNvSpPr>
            <a:spLocks noGrp="1"/>
          </p:cNvSpPr>
          <p:nvPr>
            <p:ph type="title"/>
          </p:nvPr>
        </p:nvSpPr>
        <p:spPr/>
        <p:txBody>
          <a:bodyPr/>
          <a:lstStyle/>
          <a:p>
            <a:r>
              <a:rPr lang="en-US"/>
              <a:t>Click to edit Master title style</a:t>
            </a:r>
            <a:endParaRPr lang="sr-Latn-RS"/>
          </a:p>
        </p:txBody>
      </p:sp>
      <p:sp>
        <p:nvSpPr>
          <p:cNvPr id="3" name="Content Placeholder 2">
            <a:extLst>
              <a:ext uri="{FF2B5EF4-FFF2-40B4-BE49-F238E27FC236}">
                <a16:creationId xmlns:a16="http://schemas.microsoft.com/office/drawing/2014/main" id="{F996B92A-D6F9-8766-A0F1-0F48EAD2DD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Date Placeholder 3">
            <a:extLst>
              <a:ext uri="{FF2B5EF4-FFF2-40B4-BE49-F238E27FC236}">
                <a16:creationId xmlns:a16="http://schemas.microsoft.com/office/drawing/2014/main" id="{1AAC479E-49FE-57ED-705D-FF7A73EF0218}"/>
              </a:ext>
            </a:extLst>
          </p:cNvPr>
          <p:cNvSpPr>
            <a:spLocks noGrp="1"/>
          </p:cNvSpPr>
          <p:nvPr>
            <p:ph type="dt" sz="half" idx="10"/>
          </p:nvPr>
        </p:nvSpPr>
        <p:spPr/>
        <p:txBody>
          <a:bodyPr/>
          <a:lstStyle/>
          <a:p>
            <a:fld id="{4AD77239-07B0-42A4-B70F-F6E541445C12}" type="datetimeFigureOut">
              <a:rPr lang="sr-Latn-RS" smtClean="0"/>
              <a:t>11.8.2023.</a:t>
            </a:fld>
            <a:endParaRPr lang="sr-Latn-RS"/>
          </a:p>
        </p:txBody>
      </p:sp>
      <p:sp>
        <p:nvSpPr>
          <p:cNvPr id="5" name="Footer Placeholder 4">
            <a:extLst>
              <a:ext uri="{FF2B5EF4-FFF2-40B4-BE49-F238E27FC236}">
                <a16:creationId xmlns:a16="http://schemas.microsoft.com/office/drawing/2014/main" id="{A2480D3A-88A2-961D-3FE6-9DE7536632A7}"/>
              </a:ext>
            </a:extLst>
          </p:cNvPr>
          <p:cNvSpPr>
            <a:spLocks noGrp="1"/>
          </p:cNvSpPr>
          <p:nvPr>
            <p:ph type="ftr" sz="quarter" idx="11"/>
          </p:nvPr>
        </p:nvSpPr>
        <p:spPr/>
        <p:txBody>
          <a:bodyPr/>
          <a:lstStyle/>
          <a:p>
            <a:endParaRPr lang="sr-Latn-RS"/>
          </a:p>
        </p:txBody>
      </p:sp>
      <p:sp>
        <p:nvSpPr>
          <p:cNvPr id="6" name="Slide Number Placeholder 5">
            <a:extLst>
              <a:ext uri="{FF2B5EF4-FFF2-40B4-BE49-F238E27FC236}">
                <a16:creationId xmlns:a16="http://schemas.microsoft.com/office/drawing/2014/main" id="{D619856D-B6C9-76D5-184F-F569122712E6}"/>
              </a:ext>
            </a:extLst>
          </p:cNvPr>
          <p:cNvSpPr>
            <a:spLocks noGrp="1"/>
          </p:cNvSpPr>
          <p:nvPr>
            <p:ph type="sldNum" sz="quarter" idx="12"/>
          </p:nvPr>
        </p:nvSpPr>
        <p:spPr/>
        <p:txBody>
          <a:bodyPr/>
          <a:lstStyle/>
          <a:p>
            <a:fld id="{80FACDE0-D8CC-459F-BF7C-1726E45E21A7}" type="slidenum">
              <a:rPr lang="sr-Latn-RS" smtClean="0"/>
              <a:t>‹#›</a:t>
            </a:fld>
            <a:endParaRPr lang="sr-Latn-RS"/>
          </a:p>
        </p:txBody>
      </p:sp>
    </p:spTree>
    <p:extLst>
      <p:ext uri="{BB962C8B-B14F-4D97-AF65-F5344CB8AC3E}">
        <p14:creationId xmlns:p14="http://schemas.microsoft.com/office/powerpoint/2010/main" val="23461481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09EFA-09DC-A514-5926-E4A496913B5F}"/>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sr-Latn-RS"/>
          </a:p>
        </p:txBody>
      </p:sp>
      <p:sp>
        <p:nvSpPr>
          <p:cNvPr id="3" name="Text Placeholder 2">
            <a:extLst>
              <a:ext uri="{FF2B5EF4-FFF2-40B4-BE49-F238E27FC236}">
                <a16:creationId xmlns:a16="http://schemas.microsoft.com/office/drawing/2014/main" id="{ADD9E8FD-06C9-5DD5-8828-EF768B40EFD0}"/>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1D503D9-DC5D-47C3-CAC0-C7345F1DFBB9}"/>
              </a:ext>
            </a:extLst>
          </p:cNvPr>
          <p:cNvSpPr>
            <a:spLocks noGrp="1"/>
          </p:cNvSpPr>
          <p:nvPr>
            <p:ph type="dt" sz="half" idx="10"/>
          </p:nvPr>
        </p:nvSpPr>
        <p:spPr/>
        <p:txBody>
          <a:bodyPr/>
          <a:lstStyle/>
          <a:p>
            <a:fld id="{4AD77239-07B0-42A4-B70F-F6E541445C12}" type="datetimeFigureOut">
              <a:rPr lang="sr-Latn-RS" smtClean="0"/>
              <a:t>11.8.2023.</a:t>
            </a:fld>
            <a:endParaRPr lang="sr-Latn-RS"/>
          </a:p>
        </p:txBody>
      </p:sp>
      <p:sp>
        <p:nvSpPr>
          <p:cNvPr id="5" name="Footer Placeholder 4">
            <a:extLst>
              <a:ext uri="{FF2B5EF4-FFF2-40B4-BE49-F238E27FC236}">
                <a16:creationId xmlns:a16="http://schemas.microsoft.com/office/drawing/2014/main" id="{127F1064-09C7-400B-848D-6611F28A9DE1}"/>
              </a:ext>
            </a:extLst>
          </p:cNvPr>
          <p:cNvSpPr>
            <a:spLocks noGrp="1"/>
          </p:cNvSpPr>
          <p:nvPr>
            <p:ph type="ftr" sz="quarter" idx="11"/>
          </p:nvPr>
        </p:nvSpPr>
        <p:spPr/>
        <p:txBody>
          <a:bodyPr/>
          <a:lstStyle/>
          <a:p>
            <a:endParaRPr lang="sr-Latn-RS"/>
          </a:p>
        </p:txBody>
      </p:sp>
      <p:sp>
        <p:nvSpPr>
          <p:cNvPr id="6" name="Slide Number Placeholder 5">
            <a:extLst>
              <a:ext uri="{FF2B5EF4-FFF2-40B4-BE49-F238E27FC236}">
                <a16:creationId xmlns:a16="http://schemas.microsoft.com/office/drawing/2014/main" id="{C4540328-4A24-9903-9C58-C409C7915A14}"/>
              </a:ext>
            </a:extLst>
          </p:cNvPr>
          <p:cNvSpPr>
            <a:spLocks noGrp="1"/>
          </p:cNvSpPr>
          <p:nvPr>
            <p:ph type="sldNum" sz="quarter" idx="12"/>
          </p:nvPr>
        </p:nvSpPr>
        <p:spPr/>
        <p:txBody>
          <a:bodyPr/>
          <a:lstStyle/>
          <a:p>
            <a:fld id="{80FACDE0-D8CC-459F-BF7C-1726E45E21A7}" type="slidenum">
              <a:rPr lang="sr-Latn-RS" smtClean="0"/>
              <a:t>‹#›</a:t>
            </a:fld>
            <a:endParaRPr lang="sr-Latn-RS"/>
          </a:p>
        </p:txBody>
      </p:sp>
    </p:spTree>
    <p:extLst>
      <p:ext uri="{BB962C8B-B14F-4D97-AF65-F5344CB8AC3E}">
        <p14:creationId xmlns:p14="http://schemas.microsoft.com/office/powerpoint/2010/main" val="1936932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4F703-215F-479A-0A88-4E382730EA00}"/>
              </a:ext>
            </a:extLst>
          </p:cNvPr>
          <p:cNvSpPr>
            <a:spLocks noGrp="1"/>
          </p:cNvSpPr>
          <p:nvPr>
            <p:ph type="title"/>
          </p:nvPr>
        </p:nvSpPr>
        <p:spPr/>
        <p:txBody>
          <a:bodyPr/>
          <a:lstStyle/>
          <a:p>
            <a:r>
              <a:rPr lang="en-US"/>
              <a:t>Click to edit Master title style</a:t>
            </a:r>
            <a:endParaRPr lang="sr-Latn-RS"/>
          </a:p>
        </p:txBody>
      </p:sp>
      <p:sp>
        <p:nvSpPr>
          <p:cNvPr id="3" name="Content Placeholder 2">
            <a:extLst>
              <a:ext uri="{FF2B5EF4-FFF2-40B4-BE49-F238E27FC236}">
                <a16:creationId xmlns:a16="http://schemas.microsoft.com/office/drawing/2014/main" id="{A4606852-3794-1E6E-4BE1-DECA21563227}"/>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Content Placeholder 3">
            <a:extLst>
              <a:ext uri="{FF2B5EF4-FFF2-40B4-BE49-F238E27FC236}">
                <a16:creationId xmlns:a16="http://schemas.microsoft.com/office/drawing/2014/main" id="{9255E987-B8C7-6D54-DAAF-7A7E6845B795}"/>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5" name="Date Placeholder 4">
            <a:extLst>
              <a:ext uri="{FF2B5EF4-FFF2-40B4-BE49-F238E27FC236}">
                <a16:creationId xmlns:a16="http://schemas.microsoft.com/office/drawing/2014/main" id="{00B04B04-49BB-60D9-3F77-EF888D11064B}"/>
              </a:ext>
            </a:extLst>
          </p:cNvPr>
          <p:cNvSpPr>
            <a:spLocks noGrp="1"/>
          </p:cNvSpPr>
          <p:nvPr>
            <p:ph type="dt" sz="half" idx="10"/>
          </p:nvPr>
        </p:nvSpPr>
        <p:spPr/>
        <p:txBody>
          <a:bodyPr/>
          <a:lstStyle/>
          <a:p>
            <a:fld id="{4AD77239-07B0-42A4-B70F-F6E541445C12}" type="datetimeFigureOut">
              <a:rPr lang="sr-Latn-RS" smtClean="0"/>
              <a:t>11.8.2023.</a:t>
            </a:fld>
            <a:endParaRPr lang="sr-Latn-RS"/>
          </a:p>
        </p:txBody>
      </p:sp>
      <p:sp>
        <p:nvSpPr>
          <p:cNvPr id="6" name="Footer Placeholder 5">
            <a:extLst>
              <a:ext uri="{FF2B5EF4-FFF2-40B4-BE49-F238E27FC236}">
                <a16:creationId xmlns:a16="http://schemas.microsoft.com/office/drawing/2014/main" id="{6A3207E8-A907-AFBB-CFDA-6A45CD860E68}"/>
              </a:ext>
            </a:extLst>
          </p:cNvPr>
          <p:cNvSpPr>
            <a:spLocks noGrp="1"/>
          </p:cNvSpPr>
          <p:nvPr>
            <p:ph type="ftr" sz="quarter" idx="11"/>
          </p:nvPr>
        </p:nvSpPr>
        <p:spPr/>
        <p:txBody>
          <a:bodyPr/>
          <a:lstStyle/>
          <a:p>
            <a:endParaRPr lang="sr-Latn-RS"/>
          </a:p>
        </p:txBody>
      </p:sp>
      <p:sp>
        <p:nvSpPr>
          <p:cNvPr id="7" name="Slide Number Placeholder 6">
            <a:extLst>
              <a:ext uri="{FF2B5EF4-FFF2-40B4-BE49-F238E27FC236}">
                <a16:creationId xmlns:a16="http://schemas.microsoft.com/office/drawing/2014/main" id="{380D59D7-F0A7-B13B-695C-4AE7AAA4B4C7}"/>
              </a:ext>
            </a:extLst>
          </p:cNvPr>
          <p:cNvSpPr>
            <a:spLocks noGrp="1"/>
          </p:cNvSpPr>
          <p:nvPr>
            <p:ph type="sldNum" sz="quarter" idx="12"/>
          </p:nvPr>
        </p:nvSpPr>
        <p:spPr/>
        <p:txBody>
          <a:bodyPr/>
          <a:lstStyle/>
          <a:p>
            <a:fld id="{80FACDE0-D8CC-459F-BF7C-1726E45E21A7}" type="slidenum">
              <a:rPr lang="sr-Latn-RS" smtClean="0"/>
              <a:t>‹#›</a:t>
            </a:fld>
            <a:endParaRPr lang="sr-Latn-RS"/>
          </a:p>
        </p:txBody>
      </p:sp>
    </p:spTree>
    <p:extLst>
      <p:ext uri="{BB962C8B-B14F-4D97-AF65-F5344CB8AC3E}">
        <p14:creationId xmlns:p14="http://schemas.microsoft.com/office/powerpoint/2010/main" val="237583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27A1BA-5AEE-307C-F0BE-3400E5BACAE6}"/>
              </a:ext>
            </a:extLst>
          </p:cNvPr>
          <p:cNvSpPr>
            <a:spLocks noGrp="1"/>
          </p:cNvSpPr>
          <p:nvPr>
            <p:ph type="title"/>
          </p:nvPr>
        </p:nvSpPr>
        <p:spPr>
          <a:xfrm>
            <a:off x="629841" y="365126"/>
            <a:ext cx="7886700" cy="1325563"/>
          </a:xfrm>
        </p:spPr>
        <p:txBody>
          <a:bodyPr/>
          <a:lstStyle/>
          <a:p>
            <a:r>
              <a:rPr lang="en-US"/>
              <a:t>Click to edit Master title style</a:t>
            </a:r>
            <a:endParaRPr lang="sr-Latn-RS"/>
          </a:p>
        </p:txBody>
      </p:sp>
      <p:sp>
        <p:nvSpPr>
          <p:cNvPr id="3" name="Text Placeholder 2">
            <a:extLst>
              <a:ext uri="{FF2B5EF4-FFF2-40B4-BE49-F238E27FC236}">
                <a16:creationId xmlns:a16="http://schemas.microsoft.com/office/drawing/2014/main" id="{7EC89562-8E54-FA61-8B97-4B7ABC7123D9}"/>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B1CCD5F9-64D2-0693-24DC-13A69077C2A6}"/>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5" name="Text Placeholder 4">
            <a:extLst>
              <a:ext uri="{FF2B5EF4-FFF2-40B4-BE49-F238E27FC236}">
                <a16:creationId xmlns:a16="http://schemas.microsoft.com/office/drawing/2014/main" id="{869E2163-6C28-873B-9E96-B55F38C00240}"/>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12BC4309-6602-BE7C-3F39-DE5577A46F08}"/>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7" name="Date Placeholder 6">
            <a:extLst>
              <a:ext uri="{FF2B5EF4-FFF2-40B4-BE49-F238E27FC236}">
                <a16:creationId xmlns:a16="http://schemas.microsoft.com/office/drawing/2014/main" id="{01F9AB21-986E-08D5-A767-6EA38A330B93}"/>
              </a:ext>
            </a:extLst>
          </p:cNvPr>
          <p:cNvSpPr>
            <a:spLocks noGrp="1"/>
          </p:cNvSpPr>
          <p:nvPr>
            <p:ph type="dt" sz="half" idx="10"/>
          </p:nvPr>
        </p:nvSpPr>
        <p:spPr/>
        <p:txBody>
          <a:bodyPr/>
          <a:lstStyle/>
          <a:p>
            <a:fld id="{4AD77239-07B0-42A4-B70F-F6E541445C12}" type="datetimeFigureOut">
              <a:rPr lang="sr-Latn-RS" smtClean="0"/>
              <a:t>11.8.2023.</a:t>
            </a:fld>
            <a:endParaRPr lang="sr-Latn-RS"/>
          </a:p>
        </p:txBody>
      </p:sp>
      <p:sp>
        <p:nvSpPr>
          <p:cNvPr id="8" name="Footer Placeholder 7">
            <a:extLst>
              <a:ext uri="{FF2B5EF4-FFF2-40B4-BE49-F238E27FC236}">
                <a16:creationId xmlns:a16="http://schemas.microsoft.com/office/drawing/2014/main" id="{FF4DD624-E10E-3A4E-AE02-62FA02C61E44}"/>
              </a:ext>
            </a:extLst>
          </p:cNvPr>
          <p:cNvSpPr>
            <a:spLocks noGrp="1"/>
          </p:cNvSpPr>
          <p:nvPr>
            <p:ph type="ftr" sz="quarter" idx="11"/>
          </p:nvPr>
        </p:nvSpPr>
        <p:spPr/>
        <p:txBody>
          <a:bodyPr/>
          <a:lstStyle/>
          <a:p>
            <a:endParaRPr lang="sr-Latn-RS"/>
          </a:p>
        </p:txBody>
      </p:sp>
      <p:sp>
        <p:nvSpPr>
          <p:cNvPr id="9" name="Slide Number Placeholder 8">
            <a:extLst>
              <a:ext uri="{FF2B5EF4-FFF2-40B4-BE49-F238E27FC236}">
                <a16:creationId xmlns:a16="http://schemas.microsoft.com/office/drawing/2014/main" id="{1C30FF25-FF2F-E189-EED3-10C9A28DAB39}"/>
              </a:ext>
            </a:extLst>
          </p:cNvPr>
          <p:cNvSpPr>
            <a:spLocks noGrp="1"/>
          </p:cNvSpPr>
          <p:nvPr>
            <p:ph type="sldNum" sz="quarter" idx="12"/>
          </p:nvPr>
        </p:nvSpPr>
        <p:spPr/>
        <p:txBody>
          <a:bodyPr/>
          <a:lstStyle/>
          <a:p>
            <a:fld id="{80FACDE0-D8CC-459F-BF7C-1726E45E21A7}" type="slidenum">
              <a:rPr lang="sr-Latn-RS" smtClean="0"/>
              <a:t>‹#›</a:t>
            </a:fld>
            <a:endParaRPr lang="sr-Latn-RS"/>
          </a:p>
        </p:txBody>
      </p:sp>
    </p:spTree>
    <p:extLst>
      <p:ext uri="{BB962C8B-B14F-4D97-AF65-F5344CB8AC3E}">
        <p14:creationId xmlns:p14="http://schemas.microsoft.com/office/powerpoint/2010/main" val="1176191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BBF29-8331-0CA1-FDF4-C2B1C448CF8B}"/>
              </a:ext>
            </a:extLst>
          </p:cNvPr>
          <p:cNvSpPr>
            <a:spLocks noGrp="1"/>
          </p:cNvSpPr>
          <p:nvPr>
            <p:ph type="title"/>
          </p:nvPr>
        </p:nvSpPr>
        <p:spPr/>
        <p:txBody>
          <a:bodyPr/>
          <a:lstStyle/>
          <a:p>
            <a:r>
              <a:rPr lang="en-US"/>
              <a:t>Click to edit Master title style</a:t>
            </a:r>
            <a:endParaRPr lang="sr-Latn-RS"/>
          </a:p>
        </p:txBody>
      </p:sp>
      <p:sp>
        <p:nvSpPr>
          <p:cNvPr id="3" name="Date Placeholder 2">
            <a:extLst>
              <a:ext uri="{FF2B5EF4-FFF2-40B4-BE49-F238E27FC236}">
                <a16:creationId xmlns:a16="http://schemas.microsoft.com/office/drawing/2014/main" id="{61E1759B-50C2-6886-8345-55A372DFEB6A}"/>
              </a:ext>
            </a:extLst>
          </p:cNvPr>
          <p:cNvSpPr>
            <a:spLocks noGrp="1"/>
          </p:cNvSpPr>
          <p:nvPr>
            <p:ph type="dt" sz="half" idx="10"/>
          </p:nvPr>
        </p:nvSpPr>
        <p:spPr/>
        <p:txBody>
          <a:bodyPr/>
          <a:lstStyle/>
          <a:p>
            <a:fld id="{4AD77239-07B0-42A4-B70F-F6E541445C12}" type="datetimeFigureOut">
              <a:rPr lang="sr-Latn-RS" smtClean="0"/>
              <a:t>11.8.2023.</a:t>
            </a:fld>
            <a:endParaRPr lang="sr-Latn-RS"/>
          </a:p>
        </p:txBody>
      </p:sp>
      <p:sp>
        <p:nvSpPr>
          <p:cNvPr id="4" name="Footer Placeholder 3">
            <a:extLst>
              <a:ext uri="{FF2B5EF4-FFF2-40B4-BE49-F238E27FC236}">
                <a16:creationId xmlns:a16="http://schemas.microsoft.com/office/drawing/2014/main" id="{7447766F-D3FF-36FE-5651-6B678B1D6616}"/>
              </a:ext>
            </a:extLst>
          </p:cNvPr>
          <p:cNvSpPr>
            <a:spLocks noGrp="1"/>
          </p:cNvSpPr>
          <p:nvPr>
            <p:ph type="ftr" sz="quarter" idx="11"/>
          </p:nvPr>
        </p:nvSpPr>
        <p:spPr/>
        <p:txBody>
          <a:bodyPr/>
          <a:lstStyle/>
          <a:p>
            <a:endParaRPr lang="sr-Latn-RS"/>
          </a:p>
        </p:txBody>
      </p:sp>
      <p:sp>
        <p:nvSpPr>
          <p:cNvPr id="5" name="Slide Number Placeholder 4">
            <a:extLst>
              <a:ext uri="{FF2B5EF4-FFF2-40B4-BE49-F238E27FC236}">
                <a16:creationId xmlns:a16="http://schemas.microsoft.com/office/drawing/2014/main" id="{51D64627-3623-6016-B855-630DA07CA1F2}"/>
              </a:ext>
            </a:extLst>
          </p:cNvPr>
          <p:cNvSpPr>
            <a:spLocks noGrp="1"/>
          </p:cNvSpPr>
          <p:nvPr>
            <p:ph type="sldNum" sz="quarter" idx="12"/>
          </p:nvPr>
        </p:nvSpPr>
        <p:spPr/>
        <p:txBody>
          <a:bodyPr/>
          <a:lstStyle/>
          <a:p>
            <a:fld id="{80FACDE0-D8CC-459F-BF7C-1726E45E21A7}" type="slidenum">
              <a:rPr lang="sr-Latn-RS" smtClean="0"/>
              <a:t>‹#›</a:t>
            </a:fld>
            <a:endParaRPr lang="sr-Latn-RS"/>
          </a:p>
        </p:txBody>
      </p:sp>
    </p:spTree>
    <p:extLst>
      <p:ext uri="{BB962C8B-B14F-4D97-AF65-F5344CB8AC3E}">
        <p14:creationId xmlns:p14="http://schemas.microsoft.com/office/powerpoint/2010/main" val="42724802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068AF6-8A28-491E-5404-8657B8D09B44}"/>
              </a:ext>
            </a:extLst>
          </p:cNvPr>
          <p:cNvSpPr>
            <a:spLocks noGrp="1"/>
          </p:cNvSpPr>
          <p:nvPr>
            <p:ph type="dt" sz="half" idx="10"/>
          </p:nvPr>
        </p:nvSpPr>
        <p:spPr/>
        <p:txBody>
          <a:bodyPr/>
          <a:lstStyle/>
          <a:p>
            <a:fld id="{4AD77239-07B0-42A4-B70F-F6E541445C12}" type="datetimeFigureOut">
              <a:rPr lang="sr-Latn-RS" smtClean="0"/>
              <a:t>11.8.2023.</a:t>
            </a:fld>
            <a:endParaRPr lang="sr-Latn-RS"/>
          </a:p>
        </p:txBody>
      </p:sp>
      <p:sp>
        <p:nvSpPr>
          <p:cNvPr id="3" name="Footer Placeholder 2">
            <a:extLst>
              <a:ext uri="{FF2B5EF4-FFF2-40B4-BE49-F238E27FC236}">
                <a16:creationId xmlns:a16="http://schemas.microsoft.com/office/drawing/2014/main" id="{7555B2E9-656D-ACA6-FA94-1AF1D0B2586F}"/>
              </a:ext>
            </a:extLst>
          </p:cNvPr>
          <p:cNvSpPr>
            <a:spLocks noGrp="1"/>
          </p:cNvSpPr>
          <p:nvPr>
            <p:ph type="ftr" sz="quarter" idx="11"/>
          </p:nvPr>
        </p:nvSpPr>
        <p:spPr/>
        <p:txBody>
          <a:bodyPr/>
          <a:lstStyle/>
          <a:p>
            <a:endParaRPr lang="sr-Latn-RS"/>
          </a:p>
        </p:txBody>
      </p:sp>
      <p:sp>
        <p:nvSpPr>
          <p:cNvPr id="4" name="Slide Number Placeholder 3">
            <a:extLst>
              <a:ext uri="{FF2B5EF4-FFF2-40B4-BE49-F238E27FC236}">
                <a16:creationId xmlns:a16="http://schemas.microsoft.com/office/drawing/2014/main" id="{107786C1-666A-6651-C757-3C2682CC291C}"/>
              </a:ext>
            </a:extLst>
          </p:cNvPr>
          <p:cNvSpPr>
            <a:spLocks noGrp="1"/>
          </p:cNvSpPr>
          <p:nvPr>
            <p:ph type="sldNum" sz="quarter" idx="12"/>
          </p:nvPr>
        </p:nvSpPr>
        <p:spPr/>
        <p:txBody>
          <a:bodyPr/>
          <a:lstStyle/>
          <a:p>
            <a:fld id="{80FACDE0-D8CC-459F-BF7C-1726E45E21A7}" type="slidenum">
              <a:rPr lang="sr-Latn-RS" smtClean="0"/>
              <a:t>‹#›</a:t>
            </a:fld>
            <a:endParaRPr lang="sr-Latn-RS"/>
          </a:p>
        </p:txBody>
      </p:sp>
    </p:spTree>
    <p:extLst>
      <p:ext uri="{BB962C8B-B14F-4D97-AF65-F5344CB8AC3E}">
        <p14:creationId xmlns:p14="http://schemas.microsoft.com/office/powerpoint/2010/main" val="3501165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8AFCB-0A71-39AC-DB0E-D2F8D8F09E1D}"/>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sr-Latn-RS"/>
          </a:p>
        </p:txBody>
      </p:sp>
      <p:sp>
        <p:nvSpPr>
          <p:cNvPr id="3" name="Content Placeholder 2">
            <a:extLst>
              <a:ext uri="{FF2B5EF4-FFF2-40B4-BE49-F238E27FC236}">
                <a16:creationId xmlns:a16="http://schemas.microsoft.com/office/drawing/2014/main" id="{3D658DCE-24CF-E858-D2B7-02F16FCB53B1}"/>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Text Placeholder 3">
            <a:extLst>
              <a:ext uri="{FF2B5EF4-FFF2-40B4-BE49-F238E27FC236}">
                <a16:creationId xmlns:a16="http://schemas.microsoft.com/office/drawing/2014/main" id="{20053362-8958-88A6-787E-D9477A0E24F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BC077CB3-26FE-0A35-B998-103A11296709}"/>
              </a:ext>
            </a:extLst>
          </p:cNvPr>
          <p:cNvSpPr>
            <a:spLocks noGrp="1"/>
          </p:cNvSpPr>
          <p:nvPr>
            <p:ph type="dt" sz="half" idx="10"/>
          </p:nvPr>
        </p:nvSpPr>
        <p:spPr/>
        <p:txBody>
          <a:bodyPr/>
          <a:lstStyle/>
          <a:p>
            <a:fld id="{4AD77239-07B0-42A4-B70F-F6E541445C12}" type="datetimeFigureOut">
              <a:rPr lang="sr-Latn-RS" smtClean="0"/>
              <a:t>11.8.2023.</a:t>
            </a:fld>
            <a:endParaRPr lang="sr-Latn-RS"/>
          </a:p>
        </p:txBody>
      </p:sp>
      <p:sp>
        <p:nvSpPr>
          <p:cNvPr id="6" name="Footer Placeholder 5">
            <a:extLst>
              <a:ext uri="{FF2B5EF4-FFF2-40B4-BE49-F238E27FC236}">
                <a16:creationId xmlns:a16="http://schemas.microsoft.com/office/drawing/2014/main" id="{C37CFA48-0B7F-48A3-D2A2-229FF0124030}"/>
              </a:ext>
            </a:extLst>
          </p:cNvPr>
          <p:cNvSpPr>
            <a:spLocks noGrp="1"/>
          </p:cNvSpPr>
          <p:nvPr>
            <p:ph type="ftr" sz="quarter" idx="11"/>
          </p:nvPr>
        </p:nvSpPr>
        <p:spPr/>
        <p:txBody>
          <a:bodyPr/>
          <a:lstStyle/>
          <a:p>
            <a:endParaRPr lang="sr-Latn-RS"/>
          </a:p>
        </p:txBody>
      </p:sp>
      <p:sp>
        <p:nvSpPr>
          <p:cNvPr id="7" name="Slide Number Placeholder 6">
            <a:extLst>
              <a:ext uri="{FF2B5EF4-FFF2-40B4-BE49-F238E27FC236}">
                <a16:creationId xmlns:a16="http://schemas.microsoft.com/office/drawing/2014/main" id="{858E534C-6B70-6758-80C1-C937E5B32BE4}"/>
              </a:ext>
            </a:extLst>
          </p:cNvPr>
          <p:cNvSpPr>
            <a:spLocks noGrp="1"/>
          </p:cNvSpPr>
          <p:nvPr>
            <p:ph type="sldNum" sz="quarter" idx="12"/>
          </p:nvPr>
        </p:nvSpPr>
        <p:spPr/>
        <p:txBody>
          <a:bodyPr/>
          <a:lstStyle/>
          <a:p>
            <a:fld id="{80FACDE0-D8CC-459F-BF7C-1726E45E21A7}" type="slidenum">
              <a:rPr lang="sr-Latn-RS" smtClean="0"/>
              <a:t>‹#›</a:t>
            </a:fld>
            <a:endParaRPr lang="sr-Latn-RS"/>
          </a:p>
        </p:txBody>
      </p:sp>
    </p:spTree>
    <p:extLst>
      <p:ext uri="{BB962C8B-B14F-4D97-AF65-F5344CB8AC3E}">
        <p14:creationId xmlns:p14="http://schemas.microsoft.com/office/powerpoint/2010/main" val="42829257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4EED4-4503-9CB6-4264-DF80EFA39A1B}"/>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sr-Latn-RS"/>
          </a:p>
        </p:txBody>
      </p:sp>
      <p:sp>
        <p:nvSpPr>
          <p:cNvPr id="3" name="Picture Placeholder 2">
            <a:extLst>
              <a:ext uri="{FF2B5EF4-FFF2-40B4-BE49-F238E27FC236}">
                <a16:creationId xmlns:a16="http://schemas.microsoft.com/office/drawing/2014/main" id="{11879510-14F1-8872-1FB8-82AEF2457D66}"/>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sr-Latn-RS"/>
          </a:p>
        </p:txBody>
      </p:sp>
      <p:sp>
        <p:nvSpPr>
          <p:cNvPr id="4" name="Text Placeholder 3">
            <a:extLst>
              <a:ext uri="{FF2B5EF4-FFF2-40B4-BE49-F238E27FC236}">
                <a16:creationId xmlns:a16="http://schemas.microsoft.com/office/drawing/2014/main" id="{957BEB01-FA98-E377-CB01-4537B820CED3}"/>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FF675E98-8DF0-8141-E6F5-CB817236976C}"/>
              </a:ext>
            </a:extLst>
          </p:cNvPr>
          <p:cNvSpPr>
            <a:spLocks noGrp="1"/>
          </p:cNvSpPr>
          <p:nvPr>
            <p:ph type="dt" sz="half" idx="10"/>
          </p:nvPr>
        </p:nvSpPr>
        <p:spPr/>
        <p:txBody>
          <a:bodyPr/>
          <a:lstStyle/>
          <a:p>
            <a:fld id="{4AD77239-07B0-42A4-B70F-F6E541445C12}" type="datetimeFigureOut">
              <a:rPr lang="sr-Latn-RS" smtClean="0"/>
              <a:t>11.8.2023.</a:t>
            </a:fld>
            <a:endParaRPr lang="sr-Latn-RS"/>
          </a:p>
        </p:txBody>
      </p:sp>
      <p:sp>
        <p:nvSpPr>
          <p:cNvPr id="6" name="Footer Placeholder 5">
            <a:extLst>
              <a:ext uri="{FF2B5EF4-FFF2-40B4-BE49-F238E27FC236}">
                <a16:creationId xmlns:a16="http://schemas.microsoft.com/office/drawing/2014/main" id="{9738C7DA-DF84-7B6D-A04F-8F6E6BFF39A3}"/>
              </a:ext>
            </a:extLst>
          </p:cNvPr>
          <p:cNvSpPr>
            <a:spLocks noGrp="1"/>
          </p:cNvSpPr>
          <p:nvPr>
            <p:ph type="ftr" sz="quarter" idx="11"/>
          </p:nvPr>
        </p:nvSpPr>
        <p:spPr/>
        <p:txBody>
          <a:bodyPr/>
          <a:lstStyle/>
          <a:p>
            <a:endParaRPr lang="sr-Latn-RS"/>
          </a:p>
        </p:txBody>
      </p:sp>
      <p:sp>
        <p:nvSpPr>
          <p:cNvPr id="7" name="Slide Number Placeholder 6">
            <a:extLst>
              <a:ext uri="{FF2B5EF4-FFF2-40B4-BE49-F238E27FC236}">
                <a16:creationId xmlns:a16="http://schemas.microsoft.com/office/drawing/2014/main" id="{81F25127-6105-B6FE-D975-1996A9F148B1}"/>
              </a:ext>
            </a:extLst>
          </p:cNvPr>
          <p:cNvSpPr>
            <a:spLocks noGrp="1"/>
          </p:cNvSpPr>
          <p:nvPr>
            <p:ph type="sldNum" sz="quarter" idx="12"/>
          </p:nvPr>
        </p:nvSpPr>
        <p:spPr/>
        <p:txBody>
          <a:bodyPr/>
          <a:lstStyle/>
          <a:p>
            <a:fld id="{80FACDE0-D8CC-459F-BF7C-1726E45E21A7}" type="slidenum">
              <a:rPr lang="sr-Latn-RS" smtClean="0"/>
              <a:t>‹#›</a:t>
            </a:fld>
            <a:endParaRPr lang="sr-Latn-RS"/>
          </a:p>
        </p:txBody>
      </p:sp>
    </p:spTree>
    <p:extLst>
      <p:ext uri="{BB962C8B-B14F-4D97-AF65-F5344CB8AC3E}">
        <p14:creationId xmlns:p14="http://schemas.microsoft.com/office/powerpoint/2010/main" val="31043755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A7F79D-BF00-2FD5-3E7E-00DC5A145B97}"/>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sr-Latn-RS"/>
          </a:p>
        </p:txBody>
      </p:sp>
      <p:sp>
        <p:nvSpPr>
          <p:cNvPr id="3" name="Text Placeholder 2">
            <a:extLst>
              <a:ext uri="{FF2B5EF4-FFF2-40B4-BE49-F238E27FC236}">
                <a16:creationId xmlns:a16="http://schemas.microsoft.com/office/drawing/2014/main" id="{1B00DF2E-7DC4-56ED-75B1-50E835423BD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Date Placeholder 3">
            <a:extLst>
              <a:ext uri="{FF2B5EF4-FFF2-40B4-BE49-F238E27FC236}">
                <a16:creationId xmlns:a16="http://schemas.microsoft.com/office/drawing/2014/main" id="{DEB85118-33A9-DCD1-6287-D53CB105F59A}"/>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AD77239-07B0-42A4-B70F-F6E541445C12}" type="datetimeFigureOut">
              <a:rPr lang="sr-Latn-RS" smtClean="0"/>
              <a:t>11.8.2023.</a:t>
            </a:fld>
            <a:endParaRPr lang="sr-Latn-RS"/>
          </a:p>
        </p:txBody>
      </p:sp>
      <p:sp>
        <p:nvSpPr>
          <p:cNvPr id="5" name="Footer Placeholder 4">
            <a:extLst>
              <a:ext uri="{FF2B5EF4-FFF2-40B4-BE49-F238E27FC236}">
                <a16:creationId xmlns:a16="http://schemas.microsoft.com/office/drawing/2014/main" id="{D17E69D9-9CDB-E01A-57F8-FDDCF1EA72A4}"/>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sr-Latn-RS"/>
          </a:p>
        </p:txBody>
      </p:sp>
      <p:sp>
        <p:nvSpPr>
          <p:cNvPr id="6" name="Slide Number Placeholder 5">
            <a:extLst>
              <a:ext uri="{FF2B5EF4-FFF2-40B4-BE49-F238E27FC236}">
                <a16:creationId xmlns:a16="http://schemas.microsoft.com/office/drawing/2014/main" id="{A81E5591-8E7A-D88B-28FE-10909ECDB7C3}"/>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0FACDE0-D8CC-459F-BF7C-1726E45E21A7}" type="slidenum">
              <a:rPr lang="sr-Latn-RS" smtClean="0"/>
              <a:t>‹#›</a:t>
            </a:fld>
            <a:endParaRPr lang="sr-Latn-RS"/>
          </a:p>
        </p:txBody>
      </p:sp>
    </p:spTree>
    <p:extLst>
      <p:ext uri="{BB962C8B-B14F-4D97-AF65-F5344CB8AC3E}">
        <p14:creationId xmlns:p14="http://schemas.microsoft.com/office/powerpoint/2010/main" val="3172615370"/>
      </p:ext>
    </p:extLst>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sr-Latn-R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fi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6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8" Type="http://schemas.openxmlformats.org/officeDocument/2006/relationships/hyperlink" Target="https://bio.libretexts.org/Bookshelves/Introductory_and_General_Biology/Map%3A_Raven_Biology_12th_Edition/06%3A_Energy_and_Metabolism/6.04%3A_Enzymes-_Biological_Catalysts" TargetMode="External"/><Relationship Id="rId3" Type="http://schemas.openxmlformats.org/officeDocument/2006/relationships/hyperlink" Target="https://teachmephysiology.com/biochemistry/protein-synthesis/protein-structure/" TargetMode="External"/><Relationship Id="rId7" Type="http://schemas.openxmlformats.org/officeDocument/2006/relationships/hyperlink" Target="https://www.researchgate.net/publication/345985669_Basic_Enzymology_Part_I" TargetMode="External"/><Relationship Id="rId2" Type="http://schemas.openxmlformats.org/officeDocument/2006/relationships/hyperlink" Target="https://www.slideshare.net/BiswanathPrusty1/biochemistry-by-lecture-biswanathpdf" TargetMode="External"/><Relationship Id="rId1" Type="http://schemas.openxmlformats.org/officeDocument/2006/relationships/slideLayout" Target="../slideLayouts/slideLayout7.xml"/><Relationship Id="rId6" Type="http://schemas.openxmlformats.org/officeDocument/2006/relationships/hyperlink" Target="https://bio.libretexts.org/Bookshelves/Introductory_and_General_Biology/Map%3A_Raven_Biology_12th_Edition/03%3A_The_Chemical_Building_Blocks_of_Life/3.05%3A_Lipids-_Hydrophobic_Molecules/3.5C%3A_Phospholipids" TargetMode="External"/><Relationship Id="rId5" Type="http://schemas.openxmlformats.org/officeDocument/2006/relationships/hyperlink" Target="https://conductscience.com/biomolecules-types-and-functions/" TargetMode="External"/><Relationship Id="rId10" Type="http://schemas.openxmlformats.org/officeDocument/2006/relationships/hyperlink" Target="https://bio.libretexts.org/Bookshelves/Biochemistry/Fundamentals_of_Biochemistry_(Jakubowski_and_Flatt)/01%3A_Unit_I-_Structure_and_Catalysis/06%3A_Enzyme_Activity/6.03%3A_Kinetics_with_Enzymes" TargetMode="External"/><Relationship Id="rId4" Type="http://schemas.openxmlformats.org/officeDocument/2006/relationships/hyperlink" Target="https://www.savemyexams.com/a-level/biology/cie/22/revision-notes/2-biological-molecules/2-3-proteins/2-3-2-the-four-levels-of-protein-structure/" TargetMode="External"/><Relationship Id="rId9" Type="http://schemas.openxmlformats.org/officeDocument/2006/relationships/hyperlink" Target="https://conductscience.com/allosteric-enzymes-characteristics-models-and-examples/"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la-fluid.org/" TargetMode="External"/><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AF0855C-3B82-39C0-A415-72E5525CCEE8}"/>
              </a:ext>
            </a:extLst>
          </p:cNvPr>
          <p:cNvPicPr>
            <a:picLocks noChangeAspect="1"/>
          </p:cNvPicPr>
          <p:nvPr/>
        </p:nvPicPr>
        <p:blipFill>
          <a:blip r:embed="rId2"/>
          <a:stretch>
            <a:fillRect/>
          </a:stretch>
        </p:blipFill>
        <p:spPr>
          <a:xfrm>
            <a:off x="3380819" y="88920"/>
            <a:ext cx="2133785" cy="1676545"/>
          </a:xfrm>
          <a:prstGeom prst="rect">
            <a:avLst/>
          </a:prstGeom>
        </p:spPr>
      </p:pic>
      <p:sp>
        <p:nvSpPr>
          <p:cNvPr id="7" name="TextBox 6">
            <a:extLst>
              <a:ext uri="{FF2B5EF4-FFF2-40B4-BE49-F238E27FC236}">
                <a16:creationId xmlns:a16="http://schemas.microsoft.com/office/drawing/2014/main" id="{EB7B9E12-CC3F-ECE0-7EC8-081FB2C385E3}"/>
              </a:ext>
            </a:extLst>
          </p:cNvPr>
          <p:cNvSpPr txBox="1"/>
          <p:nvPr/>
        </p:nvSpPr>
        <p:spPr>
          <a:xfrm>
            <a:off x="2087646" y="1413768"/>
            <a:ext cx="5642378" cy="5724644"/>
          </a:xfrm>
          <a:prstGeom prst="rect">
            <a:avLst/>
          </a:prstGeom>
          <a:noFill/>
        </p:spPr>
        <p:txBody>
          <a:bodyPr wrap="none" rtlCol="0">
            <a:spAutoFit/>
          </a:bodyPr>
          <a:lstStyle/>
          <a:p>
            <a:endParaRPr lang="en-US" dirty="0"/>
          </a:p>
          <a:p>
            <a:endParaRPr lang="en-US" dirty="0"/>
          </a:p>
          <a:p>
            <a:pPr algn="ctr"/>
            <a:r>
              <a:rPr lang="sr-Latn-RS" sz="2400" b="1" dirty="0">
                <a:latin typeface="Arial" panose="020B0604020202020204" pitchFamily="34" charset="0"/>
                <a:cs typeface="Arial" panose="020B0604020202020204" pitchFamily="34" charset="0"/>
              </a:rPr>
              <a:t>INTRODUCTION</a:t>
            </a:r>
            <a:r>
              <a:rPr lang="en-US" sz="2400" b="1" dirty="0">
                <a:latin typeface="Arial" panose="020B0604020202020204" pitchFamily="34" charset="0"/>
                <a:cs typeface="Arial" panose="020B0604020202020204" pitchFamily="34" charset="0"/>
              </a:rPr>
              <a:t> TO BIOCHEMISTRY</a:t>
            </a:r>
            <a:r>
              <a:rPr lang="sr-Latn-RS" sz="2400" b="1" dirty="0">
                <a:latin typeface="Arial" panose="020B0604020202020204" pitchFamily="34" charset="0"/>
                <a:cs typeface="Arial" panose="020B0604020202020204" pitchFamily="34" charset="0"/>
              </a:rPr>
              <a:t>;</a:t>
            </a:r>
            <a:endParaRPr lang="en-US" sz="2400" b="1" dirty="0">
              <a:latin typeface="Arial" panose="020B0604020202020204" pitchFamily="34" charset="0"/>
              <a:cs typeface="Arial" panose="020B0604020202020204" pitchFamily="34" charset="0"/>
            </a:endParaRPr>
          </a:p>
          <a:p>
            <a:pPr algn="ctr"/>
            <a:endParaRPr lang="sr-Latn-RS" sz="2400" b="1" dirty="0">
              <a:latin typeface="Arial" panose="020B0604020202020204" pitchFamily="34" charset="0"/>
              <a:cs typeface="Arial" panose="020B0604020202020204" pitchFamily="34" charset="0"/>
            </a:endParaRPr>
          </a:p>
          <a:p>
            <a:pPr algn="ctr"/>
            <a:r>
              <a:rPr lang="en-US" sz="2400" b="1" dirty="0">
                <a:latin typeface="Arial" panose="020B0604020202020204" pitchFamily="34" charset="0"/>
                <a:cs typeface="Arial" panose="020B0604020202020204" pitchFamily="34" charset="0"/>
              </a:rPr>
              <a:t>ENZYMOLOGY</a:t>
            </a:r>
          </a:p>
          <a:p>
            <a:pPr algn="ctr"/>
            <a:endParaRPr lang="en-US" dirty="0"/>
          </a:p>
          <a:p>
            <a:pPr algn="ctr"/>
            <a:endParaRPr lang="sr-Latn-RS" dirty="0"/>
          </a:p>
          <a:p>
            <a:pPr algn="ctr"/>
            <a:endParaRPr lang="sr-Latn-RS" dirty="0"/>
          </a:p>
          <a:p>
            <a:pPr algn="ctr"/>
            <a:endParaRPr lang="sr-Latn-RS" dirty="0"/>
          </a:p>
          <a:p>
            <a:pPr algn="ctr"/>
            <a:endParaRPr lang="sr-Latn-RS" dirty="0"/>
          </a:p>
          <a:p>
            <a:pPr algn="ctr"/>
            <a:endParaRPr lang="sr-Latn-RS" dirty="0"/>
          </a:p>
          <a:p>
            <a:pPr algn="ctr"/>
            <a:endParaRPr lang="sr-Latn-RS" dirty="0"/>
          </a:p>
          <a:p>
            <a:pPr algn="ctr"/>
            <a:endParaRPr lang="sr-Latn-RS" dirty="0"/>
          </a:p>
          <a:p>
            <a:pPr algn="ctr"/>
            <a:endParaRPr lang="sr-Latn-RS" sz="1600" dirty="0"/>
          </a:p>
          <a:p>
            <a:pPr algn="ctr"/>
            <a:endParaRPr lang="sr-Latn-RS" sz="1600" dirty="0"/>
          </a:p>
          <a:p>
            <a:pPr algn="ctr"/>
            <a:r>
              <a:rPr lang="en-US" sz="1600" dirty="0"/>
              <a:t>PROF. MARINA MITROVI</a:t>
            </a:r>
            <a:r>
              <a:rPr lang="sr-Latn-RS" sz="1600" dirty="0"/>
              <a:t>Ć</a:t>
            </a:r>
          </a:p>
          <a:p>
            <a:pPr algn="ctr"/>
            <a:r>
              <a:rPr lang="sr-Latn-RS" sz="1600" dirty="0"/>
              <a:t>DEPARTMENT OF MEDICAL BIOCHEMISTRY</a:t>
            </a:r>
          </a:p>
          <a:p>
            <a:pPr algn="ctr"/>
            <a:r>
              <a:rPr lang="en-US" sz="1600" dirty="0"/>
              <a:t>FACULTY OF MEDICAL SCIENCE </a:t>
            </a:r>
          </a:p>
          <a:p>
            <a:pPr algn="ctr"/>
            <a:r>
              <a:rPr lang="en-US" sz="1600" dirty="0"/>
              <a:t>UNIVERSITY OF KRAGUJEVAC</a:t>
            </a:r>
          </a:p>
          <a:p>
            <a:endParaRPr lang="sr-Latn-RS" dirty="0"/>
          </a:p>
        </p:txBody>
      </p:sp>
      <p:pic>
        <p:nvPicPr>
          <p:cNvPr id="9" name="Picture 8">
            <a:extLst>
              <a:ext uri="{FF2B5EF4-FFF2-40B4-BE49-F238E27FC236}">
                <a16:creationId xmlns:a16="http://schemas.microsoft.com/office/drawing/2014/main" id="{35F0E7F3-F4BC-32A3-4CA0-83226350A1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7646" y="3334185"/>
            <a:ext cx="5280820" cy="2187725"/>
          </a:xfrm>
          <a:prstGeom prst="rect">
            <a:avLst/>
          </a:prstGeom>
        </p:spPr>
      </p:pic>
    </p:spTree>
    <p:extLst>
      <p:ext uri="{BB962C8B-B14F-4D97-AF65-F5344CB8AC3E}">
        <p14:creationId xmlns:p14="http://schemas.microsoft.com/office/powerpoint/2010/main" val="35376072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0DE4F1-4A1C-4301-D17F-A9DE5047F916}"/>
              </a:ext>
            </a:extLst>
          </p:cNvPr>
          <p:cNvPicPr>
            <a:picLocks noChangeAspect="1"/>
          </p:cNvPicPr>
          <p:nvPr/>
        </p:nvPicPr>
        <p:blipFill>
          <a:blip r:embed="rId2"/>
          <a:stretch>
            <a:fillRect/>
          </a:stretch>
        </p:blipFill>
        <p:spPr>
          <a:xfrm>
            <a:off x="4796094" y="852255"/>
            <a:ext cx="3348576" cy="5953024"/>
          </a:xfrm>
          <a:prstGeom prst="rect">
            <a:avLst/>
          </a:prstGeom>
        </p:spPr>
      </p:pic>
      <p:pic>
        <p:nvPicPr>
          <p:cNvPr id="5" name="Picture 4">
            <a:extLst>
              <a:ext uri="{FF2B5EF4-FFF2-40B4-BE49-F238E27FC236}">
                <a16:creationId xmlns:a16="http://schemas.microsoft.com/office/drawing/2014/main" id="{0E929D50-5DBF-4CA0-AE92-04BA85E81DA1}"/>
              </a:ext>
            </a:extLst>
          </p:cNvPr>
          <p:cNvPicPr>
            <a:picLocks noChangeAspect="1"/>
          </p:cNvPicPr>
          <p:nvPr/>
        </p:nvPicPr>
        <p:blipFill>
          <a:blip r:embed="rId3"/>
          <a:stretch>
            <a:fillRect/>
          </a:stretch>
        </p:blipFill>
        <p:spPr>
          <a:xfrm>
            <a:off x="1285805" y="852255"/>
            <a:ext cx="3062103" cy="3919491"/>
          </a:xfrm>
          <a:prstGeom prst="rect">
            <a:avLst/>
          </a:prstGeom>
        </p:spPr>
      </p:pic>
      <p:pic>
        <p:nvPicPr>
          <p:cNvPr id="7" name="Picture 6">
            <a:extLst>
              <a:ext uri="{FF2B5EF4-FFF2-40B4-BE49-F238E27FC236}">
                <a16:creationId xmlns:a16="http://schemas.microsoft.com/office/drawing/2014/main" id="{B3FBCC27-9DE2-8DDB-0DA6-8B2228AFC100}"/>
              </a:ext>
            </a:extLst>
          </p:cNvPr>
          <p:cNvPicPr>
            <a:picLocks noChangeAspect="1"/>
          </p:cNvPicPr>
          <p:nvPr/>
        </p:nvPicPr>
        <p:blipFill>
          <a:blip r:embed="rId4"/>
          <a:stretch>
            <a:fillRect/>
          </a:stretch>
        </p:blipFill>
        <p:spPr>
          <a:xfrm>
            <a:off x="624052" y="3828767"/>
            <a:ext cx="4172042" cy="2550351"/>
          </a:xfrm>
          <a:prstGeom prst="rect">
            <a:avLst/>
          </a:prstGeom>
        </p:spPr>
      </p:pic>
    </p:spTree>
    <p:extLst>
      <p:ext uri="{BB962C8B-B14F-4D97-AF65-F5344CB8AC3E}">
        <p14:creationId xmlns:p14="http://schemas.microsoft.com/office/powerpoint/2010/main" val="32202884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EAD08C-B8C3-294C-5739-C72E4D61B05F}"/>
              </a:ext>
            </a:extLst>
          </p:cNvPr>
          <p:cNvSpPr txBox="1"/>
          <p:nvPr/>
        </p:nvSpPr>
        <p:spPr>
          <a:xfrm>
            <a:off x="0" y="1002256"/>
            <a:ext cx="9348186" cy="1200329"/>
          </a:xfrm>
          <a:prstGeom prst="rect">
            <a:avLst/>
          </a:prstGeom>
          <a:noFill/>
        </p:spPr>
        <p:txBody>
          <a:bodyPr wrap="square">
            <a:spAutoFit/>
          </a:bodyPr>
          <a:lstStyle/>
          <a:p>
            <a:r>
              <a:rPr lang="en-US" dirty="0"/>
              <a:t>The organic molecules of the body consist principally of carbon, hydrogen, oxygen, nitrogen, sulfur, and phosphorus joined by </a:t>
            </a:r>
            <a:r>
              <a:rPr lang="en-US" b="1" dirty="0"/>
              <a:t>chemical bonds known as covalent bonds</a:t>
            </a:r>
          </a:p>
          <a:p>
            <a:endParaRPr lang="en-US" b="1" dirty="0"/>
          </a:p>
          <a:p>
            <a:r>
              <a:rPr lang="en-US" b="1" dirty="0"/>
              <a:t>WHAT IS A CHEMICAL BOND?</a:t>
            </a:r>
            <a:endParaRPr lang="sr-Latn-RS" b="1" dirty="0"/>
          </a:p>
        </p:txBody>
      </p:sp>
      <p:sp>
        <p:nvSpPr>
          <p:cNvPr id="6" name="TextBox 5">
            <a:extLst>
              <a:ext uri="{FF2B5EF4-FFF2-40B4-BE49-F238E27FC236}">
                <a16:creationId xmlns:a16="http://schemas.microsoft.com/office/drawing/2014/main" id="{008B36EA-4817-10C4-4B02-605E9AE00649}"/>
              </a:ext>
            </a:extLst>
          </p:cNvPr>
          <p:cNvSpPr txBox="1"/>
          <p:nvPr/>
        </p:nvSpPr>
        <p:spPr>
          <a:xfrm>
            <a:off x="2502854" y="150920"/>
            <a:ext cx="3269164" cy="738664"/>
          </a:xfrm>
          <a:prstGeom prst="rect">
            <a:avLst/>
          </a:prstGeom>
          <a:noFill/>
        </p:spPr>
        <p:txBody>
          <a:bodyPr wrap="none" rtlCol="0">
            <a:spAutoFit/>
          </a:bodyPr>
          <a:lstStyle/>
          <a:p>
            <a:pPr algn="ctr"/>
            <a:r>
              <a:rPr lang="en-US" sz="2400" b="1" dirty="0"/>
              <a:t>CHEMICAL BONDING</a:t>
            </a:r>
          </a:p>
          <a:p>
            <a:pPr algn="ctr"/>
            <a:r>
              <a:rPr lang="en-US" dirty="0"/>
              <a:t>FROM ATOMS TO HUMAN BEING</a:t>
            </a:r>
            <a:endParaRPr lang="sr-Latn-RS" dirty="0"/>
          </a:p>
        </p:txBody>
      </p:sp>
      <p:sp>
        <p:nvSpPr>
          <p:cNvPr id="8" name="TextBox 7">
            <a:extLst>
              <a:ext uri="{FF2B5EF4-FFF2-40B4-BE49-F238E27FC236}">
                <a16:creationId xmlns:a16="http://schemas.microsoft.com/office/drawing/2014/main" id="{52353754-642E-0418-36DD-1B209222C128}"/>
              </a:ext>
            </a:extLst>
          </p:cNvPr>
          <p:cNvSpPr txBox="1"/>
          <p:nvPr/>
        </p:nvSpPr>
        <p:spPr>
          <a:xfrm>
            <a:off x="62144" y="2410183"/>
            <a:ext cx="9081856" cy="4247317"/>
          </a:xfrm>
          <a:prstGeom prst="rect">
            <a:avLst/>
          </a:prstGeom>
          <a:noFill/>
        </p:spPr>
        <p:txBody>
          <a:bodyPr wrap="square">
            <a:spAutoFit/>
          </a:bodyPr>
          <a:lstStyle/>
          <a:p>
            <a:r>
              <a:rPr lang="en-US" dirty="0"/>
              <a:t>Chemical bonds are the forces that hold the atoms in a molecule together. </a:t>
            </a:r>
          </a:p>
          <a:p>
            <a:endParaRPr lang="en-US" dirty="0"/>
          </a:p>
          <a:p>
            <a:r>
              <a:rPr lang="en-US" dirty="0"/>
              <a:t>They are formed through strong intramolecular interactions between atoms in a molecule. </a:t>
            </a:r>
          </a:p>
          <a:p>
            <a:endParaRPr lang="en-US" dirty="0"/>
          </a:p>
          <a:p>
            <a:r>
              <a:rPr lang="en-US" b="1" dirty="0"/>
              <a:t>Chemical bonds are formed by the valence (outermost) electrons of the atoms in order for the atoms to establish their stable electron configuration</a:t>
            </a:r>
            <a:endParaRPr lang="en-US" dirty="0"/>
          </a:p>
          <a:p>
            <a:endParaRPr lang="en-US" dirty="0"/>
          </a:p>
          <a:p>
            <a:r>
              <a:rPr lang="en-US" dirty="0"/>
              <a:t>When two atoms come close together, their outer electrons begin to interact. </a:t>
            </a:r>
          </a:p>
          <a:p>
            <a:endParaRPr lang="en-US" dirty="0"/>
          </a:p>
          <a:p>
            <a:r>
              <a:rPr lang="en-US" dirty="0"/>
              <a:t>Chemical bonds are classified into </a:t>
            </a:r>
            <a:r>
              <a:rPr lang="en-US" b="1" dirty="0"/>
              <a:t>primary and secondary </a:t>
            </a:r>
            <a:r>
              <a:rPr lang="en-US" dirty="0"/>
              <a:t>chemical bonds: </a:t>
            </a:r>
          </a:p>
          <a:p>
            <a:pPr marL="285750" indent="-285750">
              <a:buFont typeface="Arial" panose="020B0604020202020204" pitchFamily="34" charset="0"/>
              <a:buChar char="•"/>
            </a:pPr>
            <a:r>
              <a:rPr lang="en-US" dirty="0"/>
              <a:t>Primary bonds involve the transfer or sharing of electrons- </a:t>
            </a:r>
            <a:r>
              <a:rPr lang="en-US" b="1" dirty="0"/>
              <a:t>ionic, covalent, and metallic bonds</a:t>
            </a:r>
          </a:p>
          <a:p>
            <a:pPr marL="285750" indent="-285750">
              <a:buFont typeface="Arial" panose="020B0604020202020204" pitchFamily="34" charset="0"/>
              <a:buChar char="•"/>
            </a:pPr>
            <a:r>
              <a:rPr lang="en-US" dirty="0"/>
              <a:t>Secondary bonds involve interactions between atoms in the molecules (positive and negative charges, hydrophobic or hydrophilic interactions) - </a:t>
            </a:r>
            <a:r>
              <a:rPr lang="en-US" b="1" dirty="0"/>
              <a:t>hydrogen bonds, and Van der Waals bonds.</a:t>
            </a:r>
            <a:endParaRPr lang="sr-Latn-RS" b="1" dirty="0"/>
          </a:p>
        </p:txBody>
      </p:sp>
    </p:spTree>
    <p:extLst>
      <p:ext uri="{BB962C8B-B14F-4D97-AF65-F5344CB8AC3E}">
        <p14:creationId xmlns:p14="http://schemas.microsoft.com/office/powerpoint/2010/main" val="5903333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11BFBB2-F073-2FF4-E735-EA5501F53B96}"/>
              </a:ext>
            </a:extLst>
          </p:cNvPr>
          <p:cNvPicPr>
            <a:picLocks noChangeAspect="1"/>
          </p:cNvPicPr>
          <p:nvPr/>
        </p:nvPicPr>
        <p:blipFill>
          <a:blip r:embed="rId2"/>
          <a:stretch>
            <a:fillRect/>
          </a:stretch>
        </p:blipFill>
        <p:spPr>
          <a:xfrm>
            <a:off x="1482571" y="2035995"/>
            <a:ext cx="6720395" cy="4554379"/>
          </a:xfrm>
          <a:prstGeom prst="rect">
            <a:avLst/>
          </a:prstGeom>
        </p:spPr>
      </p:pic>
      <p:sp>
        <p:nvSpPr>
          <p:cNvPr id="4" name="TextBox 3">
            <a:extLst>
              <a:ext uri="{FF2B5EF4-FFF2-40B4-BE49-F238E27FC236}">
                <a16:creationId xmlns:a16="http://schemas.microsoft.com/office/drawing/2014/main" id="{20E4AE8C-0E08-EBED-F5FA-A459B15857C7}"/>
              </a:ext>
            </a:extLst>
          </p:cNvPr>
          <p:cNvSpPr txBox="1"/>
          <p:nvPr/>
        </p:nvSpPr>
        <p:spPr>
          <a:xfrm>
            <a:off x="3040601" y="36792"/>
            <a:ext cx="4572000" cy="461665"/>
          </a:xfrm>
          <a:prstGeom prst="rect">
            <a:avLst/>
          </a:prstGeom>
          <a:noFill/>
        </p:spPr>
        <p:txBody>
          <a:bodyPr wrap="square">
            <a:spAutoFit/>
          </a:bodyPr>
          <a:lstStyle/>
          <a:p>
            <a:r>
              <a:rPr lang="sr-Latn-RS" sz="2400" b="1" dirty="0"/>
              <a:t>CHEMICAL BONDING</a:t>
            </a:r>
          </a:p>
        </p:txBody>
      </p:sp>
      <p:sp>
        <p:nvSpPr>
          <p:cNvPr id="6" name="TextBox 5">
            <a:extLst>
              <a:ext uri="{FF2B5EF4-FFF2-40B4-BE49-F238E27FC236}">
                <a16:creationId xmlns:a16="http://schemas.microsoft.com/office/drawing/2014/main" id="{FAC0409C-D797-5A38-A695-E33521932CD3}"/>
              </a:ext>
            </a:extLst>
          </p:cNvPr>
          <p:cNvSpPr txBox="1"/>
          <p:nvPr/>
        </p:nvSpPr>
        <p:spPr>
          <a:xfrm>
            <a:off x="0" y="498457"/>
            <a:ext cx="9144000" cy="1200329"/>
          </a:xfrm>
          <a:prstGeom prst="rect">
            <a:avLst/>
          </a:prstGeom>
          <a:noFill/>
        </p:spPr>
        <p:txBody>
          <a:bodyPr wrap="square">
            <a:spAutoFit/>
          </a:bodyPr>
          <a:lstStyle/>
          <a:p>
            <a:r>
              <a:rPr lang="en-US" dirty="0"/>
              <a:t>The electronegativity difference between two atoms determines the strength of their chemical bond. If the difference in </a:t>
            </a:r>
            <a:r>
              <a:rPr lang="en-US" b="1" dirty="0"/>
              <a:t>electronegativity is high</a:t>
            </a:r>
            <a:r>
              <a:rPr lang="en-US" dirty="0"/>
              <a:t>, the atoms </a:t>
            </a:r>
            <a:r>
              <a:rPr lang="en-US" b="1" dirty="0"/>
              <a:t>transfer electrons </a:t>
            </a:r>
            <a:r>
              <a:rPr lang="en-US" dirty="0"/>
              <a:t>to create ions and so form </a:t>
            </a:r>
            <a:r>
              <a:rPr lang="en-US" b="1" dirty="0"/>
              <a:t>an ionic bond</a:t>
            </a:r>
            <a:r>
              <a:rPr lang="en-US" dirty="0"/>
              <a:t>. If the difference in </a:t>
            </a:r>
            <a:r>
              <a:rPr lang="en-US" b="1" dirty="0"/>
              <a:t>electronegativity is zero or very small</a:t>
            </a:r>
            <a:r>
              <a:rPr lang="en-US" dirty="0"/>
              <a:t>, the atoms join to form </a:t>
            </a:r>
            <a:r>
              <a:rPr lang="en-US" b="1" dirty="0"/>
              <a:t>covalent bonds</a:t>
            </a:r>
            <a:r>
              <a:rPr lang="en-US" dirty="0"/>
              <a:t>.</a:t>
            </a:r>
            <a:endParaRPr lang="sr-Latn-RS" dirty="0"/>
          </a:p>
        </p:txBody>
      </p:sp>
    </p:spTree>
    <p:extLst>
      <p:ext uri="{BB962C8B-B14F-4D97-AF65-F5344CB8AC3E}">
        <p14:creationId xmlns:p14="http://schemas.microsoft.com/office/powerpoint/2010/main" val="36272513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D4FFEE6-5F1D-BF58-ACDF-46F3984CD8C4}"/>
              </a:ext>
            </a:extLst>
          </p:cNvPr>
          <p:cNvPicPr>
            <a:picLocks noChangeAspect="1"/>
          </p:cNvPicPr>
          <p:nvPr/>
        </p:nvPicPr>
        <p:blipFill rotWithShape="1">
          <a:blip r:embed="rId2"/>
          <a:srcRect t="9779" r="51584" b="47731"/>
          <a:stretch/>
        </p:blipFill>
        <p:spPr>
          <a:xfrm>
            <a:off x="257456" y="3138388"/>
            <a:ext cx="4101482" cy="2889550"/>
          </a:xfrm>
          <a:prstGeom prst="rect">
            <a:avLst/>
          </a:prstGeom>
        </p:spPr>
      </p:pic>
      <p:sp>
        <p:nvSpPr>
          <p:cNvPr id="4" name="TextBox 3">
            <a:extLst>
              <a:ext uri="{FF2B5EF4-FFF2-40B4-BE49-F238E27FC236}">
                <a16:creationId xmlns:a16="http://schemas.microsoft.com/office/drawing/2014/main" id="{3F788209-4778-E0E2-6309-DE728D5F8FC8}"/>
              </a:ext>
            </a:extLst>
          </p:cNvPr>
          <p:cNvSpPr txBox="1"/>
          <p:nvPr/>
        </p:nvSpPr>
        <p:spPr>
          <a:xfrm>
            <a:off x="0" y="437627"/>
            <a:ext cx="9144000" cy="2308324"/>
          </a:xfrm>
          <a:prstGeom prst="rect">
            <a:avLst/>
          </a:prstGeom>
          <a:noFill/>
        </p:spPr>
        <p:txBody>
          <a:bodyPr wrap="square">
            <a:spAutoFit/>
          </a:bodyPr>
          <a:lstStyle/>
          <a:p>
            <a:r>
              <a:rPr lang="en-US" dirty="0"/>
              <a:t> </a:t>
            </a:r>
            <a:r>
              <a:rPr lang="en-US" b="1" dirty="0"/>
              <a:t>IONIC BONDS:</a:t>
            </a:r>
          </a:p>
          <a:p>
            <a:endParaRPr lang="en-US" dirty="0"/>
          </a:p>
          <a:p>
            <a:r>
              <a:rPr lang="en-US" dirty="0"/>
              <a:t>Atoms of different elements (</a:t>
            </a:r>
            <a:r>
              <a:rPr lang="en-US" b="1" dirty="0"/>
              <a:t>metal and nonmetal</a:t>
            </a:r>
            <a:r>
              <a:rPr lang="en-US" dirty="0"/>
              <a:t>) </a:t>
            </a:r>
            <a:r>
              <a:rPr lang="en-US" b="1" dirty="0"/>
              <a:t>transfer electrons </a:t>
            </a:r>
            <a:r>
              <a:rPr lang="en-US" dirty="0"/>
              <a:t>from one to the other to form stable outer shells and </a:t>
            </a:r>
            <a:r>
              <a:rPr lang="en-US" b="1" dirty="0"/>
              <a:t>become ions</a:t>
            </a:r>
            <a:r>
              <a:rPr lang="en-US" dirty="0"/>
              <a:t>. Nonmetal atom that accepts electrons become </a:t>
            </a:r>
            <a:r>
              <a:rPr lang="en-US" b="1" dirty="0"/>
              <a:t>negatively charged ( anion</a:t>
            </a:r>
            <a:r>
              <a:rPr lang="en-US" dirty="0"/>
              <a:t>) and metal atom that loses electrons  become </a:t>
            </a:r>
            <a:r>
              <a:rPr lang="en-US" b="1" dirty="0"/>
              <a:t>positively charged (cation)</a:t>
            </a:r>
          </a:p>
          <a:p>
            <a:endParaRPr lang="en-US" dirty="0"/>
          </a:p>
          <a:p>
            <a:r>
              <a:rPr lang="en-US" dirty="0"/>
              <a:t>The binding force is strictly electrostatic </a:t>
            </a:r>
            <a:endParaRPr lang="sr-Latn-RS" dirty="0"/>
          </a:p>
        </p:txBody>
      </p:sp>
      <p:pic>
        <p:nvPicPr>
          <p:cNvPr id="7" name="Picture 6">
            <a:extLst>
              <a:ext uri="{FF2B5EF4-FFF2-40B4-BE49-F238E27FC236}">
                <a16:creationId xmlns:a16="http://schemas.microsoft.com/office/drawing/2014/main" id="{46D5D049-19F7-BE91-5ACA-5C5EECB7646A}"/>
              </a:ext>
            </a:extLst>
          </p:cNvPr>
          <p:cNvPicPr>
            <a:picLocks noChangeAspect="1"/>
          </p:cNvPicPr>
          <p:nvPr/>
        </p:nvPicPr>
        <p:blipFill>
          <a:blip r:embed="rId3"/>
          <a:stretch>
            <a:fillRect/>
          </a:stretch>
        </p:blipFill>
        <p:spPr>
          <a:xfrm>
            <a:off x="4322316" y="3586579"/>
            <a:ext cx="4759540" cy="2441358"/>
          </a:xfrm>
          <a:prstGeom prst="rect">
            <a:avLst/>
          </a:prstGeom>
        </p:spPr>
      </p:pic>
    </p:spTree>
    <p:extLst>
      <p:ext uri="{BB962C8B-B14F-4D97-AF65-F5344CB8AC3E}">
        <p14:creationId xmlns:p14="http://schemas.microsoft.com/office/powerpoint/2010/main" val="2074589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CD635C0-AF31-66AA-824E-5D22AA336E87}"/>
              </a:ext>
            </a:extLst>
          </p:cNvPr>
          <p:cNvPicPr>
            <a:picLocks noChangeAspect="1"/>
          </p:cNvPicPr>
          <p:nvPr/>
        </p:nvPicPr>
        <p:blipFill rotWithShape="1">
          <a:blip r:embed="rId2"/>
          <a:srcRect l="48284" t="8819" b="48100"/>
          <a:stretch/>
        </p:blipFill>
        <p:spPr>
          <a:xfrm>
            <a:off x="2201661" y="3763881"/>
            <a:ext cx="4731799" cy="2814471"/>
          </a:xfrm>
          <a:prstGeom prst="rect">
            <a:avLst/>
          </a:prstGeom>
        </p:spPr>
      </p:pic>
      <p:sp>
        <p:nvSpPr>
          <p:cNvPr id="4" name="TextBox 3">
            <a:extLst>
              <a:ext uri="{FF2B5EF4-FFF2-40B4-BE49-F238E27FC236}">
                <a16:creationId xmlns:a16="http://schemas.microsoft.com/office/drawing/2014/main" id="{38623FD3-80E4-4F08-5053-ED2CC06901AA}"/>
              </a:ext>
            </a:extLst>
          </p:cNvPr>
          <p:cNvSpPr txBox="1"/>
          <p:nvPr/>
        </p:nvSpPr>
        <p:spPr>
          <a:xfrm>
            <a:off x="79899" y="393122"/>
            <a:ext cx="8851037" cy="3139321"/>
          </a:xfrm>
          <a:prstGeom prst="rect">
            <a:avLst/>
          </a:prstGeom>
          <a:noFill/>
        </p:spPr>
        <p:txBody>
          <a:bodyPr wrap="square">
            <a:spAutoFit/>
          </a:bodyPr>
          <a:lstStyle/>
          <a:p>
            <a:r>
              <a:rPr lang="en-US" dirty="0"/>
              <a:t> </a:t>
            </a:r>
            <a:r>
              <a:rPr lang="en-US" b="1" dirty="0"/>
              <a:t>Covalent bond:</a:t>
            </a:r>
          </a:p>
          <a:p>
            <a:r>
              <a:rPr lang="en-US" b="1" dirty="0"/>
              <a:t>One nonmetal atom shares one or more pairs of electrons with another nonmetal atom </a:t>
            </a:r>
            <a:r>
              <a:rPr lang="en-US" dirty="0"/>
              <a:t>and forms a covalent bond. This sharing of electrons happens because the atoms must satisfy the octet (noble gas stable configuration) rule while bonding. The covalent bond is the strongest and most common type of primary chemical bond in living organisms.</a:t>
            </a:r>
          </a:p>
          <a:p>
            <a:endParaRPr lang="en-US" dirty="0"/>
          </a:p>
          <a:p>
            <a:r>
              <a:rPr lang="en-US" dirty="0"/>
              <a:t>A covalent bond can be:</a:t>
            </a:r>
          </a:p>
          <a:p>
            <a:r>
              <a:rPr lang="en-US" b="1" dirty="0"/>
              <a:t>nonpolar covalent bond </a:t>
            </a:r>
            <a:r>
              <a:rPr lang="en-US" dirty="0"/>
              <a:t>- the electrons are equally shared between the two nonmetal atoms with the same electronegativity </a:t>
            </a:r>
          </a:p>
          <a:p>
            <a:r>
              <a:rPr lang="en-US" b="1" dirty="0"/>
              <a:t>polar covalent bond </a:t>
            </a:r>
            <a:r>
              <a:rPr lang="en-US" dirty="0"/>
              <a:t>- the electrons are unequally distributed between the nonmetal atoms with different electronegativity.</a:t>
            </a:r>
            <a:endParaRPr lang="sr-Latn-RS" dirty="0"/>
          </a:p>
        </p:txBody>
      </p:sp>
    </p:spTree>
    <p:extLst>
      <p:ext uri="{BB962C8B-B14F-4D97-AF65-F5344CB8AC3E}">
        <p14:creationId xmlns:p14="http://schemas.microsoft.com/office/powerpoint/2010/main" val="40566252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F6358AB-B4ED-F03D-D065-5F932A4693FF}"/>
              </a:ext>
            </a:extLst>
          </p:cNvPr>
          <p:cNvPicPr>
            <a:picLocks noChangeAspect="1"/>
          </p:cNvPicPr>
          <p:nvPr/>
        </p:nvPicPr>
        <p:blipFill rotWithShape="1">
          <a:blip r:embed="rId2"/>
          <a:srcRect l="2472" t="51901" r="55413"/>
          <a:stretch/>
        </p:blipFill>
        <p:spPr>
          <a:xfrm>
            <a:off x="2454676" y="4261131"/>
            <a:ext cx="3795204" cy="2581688"/>
          </a:xfrm>
          <a:prstGeom prst="rect">
            <a:avLst/>
          </a:prstGeom>
        </p:spPr>
      </p:pic>
      <p:sp>
        <p:nvSpPr>
          <p:cNvPr id="4" name="TextBox 3">
            <a:extLst>
              <a:ext uri="{FF2B5EF4-FFF2-40B4-BE49-F238E27FC236}">
                <a16:creationId xmlns:a16="http://schemas.microsoft.com/office/drawing/2014/main" id="{9947A7B6-132E-6ECA-3E86-08A7C546727D}"/>
              </a:ext>
            </a:extLst>
          </p:cNvPr>
          <p:cNvSpPr txBox="1"/>
          <p:nvPr/>
        </p:nvSpPr>
        <p:spPr>
          <a:xfrm>
            <a:off x="0" y="290813"/>
            <a:ext cx="8988641" cy="3970318"/>
          </a:xfrm>
          <a:prstGeom prst="rect">
            <a:avLst/>
          </a:prstGeom>
          <a:noFill/>
        </p:spPr>
        <p:txBody>
          <a:bodyPr wrap="square">
            <a:spAutoFit/>
          </a:bodyPr>
          <a:lstStyle/>
          <a:p>
            <a:r>
              <a:rPr lang="en-US" b="1" dirty="0"/>
              <a:t>HYDROGEN BOND</a:t>
            </a:r>
          </a:p>
          <a:p>
            <a:endParaRPr lang="en-US" dirty="0"/>
          </a:p>
          <a:p>
            <a:r>
              <a:rPr lang="en-US" dirty="0"/>
              <a:t>A hydrogen bond is a chemical bond between a </a:t>
            </a:r>
            <a:r>
              <a:rPr lang="en-US" b="1" dirty="0"/>
              <a:t>hydrogen atom of one polar molecule and an electronegative atom (O, N, F, Cl) of another polar molecule</a:t>
            </a:r>
            <a:r>
              <a:rPr lang="en-US" dirty="0"/>
              <a:t>. It is a specific type of dipole-dipole attraction between molecules.  </a:t>
            </a:r>
          </a:p>
          <a:p>
            <a:endParaRPr lang="en-US" dirty="0"/>
          </a:p>
          <a:p>
            <a:r>
              <a:rPr lang="en-US" dirty="0"/>
              <a:t>Example: Water</a:t>
            </a:r>
          </a:p>
          <a:p>
            <a:r>
              <a:rPr lang="en-US" dirty="0"/>
              <a:t>First, in one molecule of water, the hydrogen atoms are covalently bonded to a very electronegative atom of oxygen, resulting in partially positive-charged hydrogens and partially negative-charged oxygen. </a:t>
            </a:r>
          </a:p>
          <a:p>
            <a:endParaRPr lang="en-US" dirty="0"/>
          </a:p>
          <a:p>
            <a:r>
              <a:rPr lang="en-US" dirty="0"/>
              <a:t>Second, partially positive charged hydrogens from the first molecule of water are attracted towards an electronegative atom of oxygen from the second molecule of water resulting in a hydrogen bond </a:t>
            </a:r>
            <a:endParaRPr lang="sr-Latn-RS" dirty="0"/>
          </a:p>
        </p:txBody>
      </p:sp>
    </p:spTree>
    <p:extLst>
      <p:ext uri="{BB962C8B-B14F-4D97-AF65-F5344CB8AC3E}">
        <p14:creationId xmlns:p14="http://schemas.microsoft.com/office/powerpoint/2010/main" val="18956334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84F7397-3A07-71CE-2B8D-B17026D79761}"/>
              </a:ext>
            </a:extLst>
          </p:cNvPr>
          <p:cNvPicPr>
            <a:picLocks noChangeAspect="1"/>
          </p:cNvPicPr>
          <p:nvPr/>
        </p:nvPicPr>
        <p:blipFill>
          <a:blip r:embed="rId2"/>
          <a:stretch>
            <a:fillRect/>
          </a:stretch>
        </p:blipFill>
        <p:spPr>
          <a:xfrm>
            <a:off x="284641" y="1883026"/>
            <a:ext cx="4064964" cy="2884283"/>
          </a:xfrm>
          <a:prstGeom prst="rect">
            <a:avLst/>
          </a:prstGeom>
        </p:spPr>
      </p:pic>
      <p:sp>
        <p:nvSpPr>
          <p:cNvPr id="4" name="TextBox 3">
            <a:extLst>
              <a:ext uri="{FF2B5EF4-FFF2-40B4-BE49-F238E27FC236}">
                <a16:creationId xmlns:a16="http://schemas.microsoft.com/office/drawing/2014/main" id="{F87EE5DB-68CD-F635-DDB9-045C5DC6EAD7}"/>
              </a:ext>
            </a:extLst>
          </p:cNvPr>
          <p:cNvSpPr txBox="1"/>
          <p:nvPr/>
        </p:nvSpPr>
        <p:spPr>
          <a:xfrm>
            <a:off x="1" y="128700"/>
            <a:ext cx="8966446" cy="1754326"/>
          </a:xfrm>
          <a:prstGeom prst="rect">
            <a:avLst/>
          </a:prstGeom>
          <a:noFill/>
        </p:spPr>
        <p:txBody>
          <a:bodyPr wrap="square">
            <a:spAutoFit/>
          </a:bodyPr>
          <a:lstStyle/>
          <a:p>
            <a:r>
              <a:rPr lang="en-US" dirty="0"/>
              <a:t>Hydrogen bonding is essential in many chemical and biological processes:</a:t>
            </a:r>
          </a:p>
          <a:p>
            <a:pPr marL="285750" indent="-285750">
              <a:buFont typeface="Arial" panose="020B0604020202020204" pitchFamily="34" charset="0"/>
              <a:buChar char="•"/>
            </a:pPr>
            <a:r>
              <a:rPr lang="en-US" dirty="0"/>
              <a:t>Polar molecules dissolve in polar solute due to hydrogen bonds</a:t>
            </a:r>
          </a:p>
          <a:p>
            <a:pPr marL="285750" indent="-285750">
              <a:buFont typeface="Arial" panose="020B0604020202020204" pitchFamily="34" charset="0"/>
              <a:buChar char="•"/>
            </a:pPr>
            <a:r>
              <a:rPr lang="en-US" dirty="0"/>
              <a:t>Intramolecular hydrogen bonding is responsible for the secondary, tertiary, and quaternary proteins and nucleic acids structures. The hydrogen bonds assist the proteins, and the nucleic acids form and maintain specific shapes</a:t>
            </a:r>
          </a:p>
          <a:p>
            <a:endParaRPr lang="sr-Latn-RS" dirty="0"/>
          </a:p>
        </p:txBody>
      </p:sp>
      <p:pic>
        <p:nvPicPr>
          <p:cNvPr id="6" name="Picture 5">
            <a:extLst>
              <a:ext uri="{FF2B5EF4-FFF2-40B4-BE49-F238E27FC236}">
                <a16:creationId xmlns:a16="http://schemas.microsoft.com/office/drawing/2014/main" id="{EBB98593-3B49-C5A9-D30D-C30B84E62346}"/>
              </a:ext>
            </a:extLst>
          </p:cNvPr>
          <p:cNvPicPr>
            <a:picLocks noChangeAspect="1"/>
          </p:cNvPicPr>
          <p:nvPr/>
        </p:nvPicPr>
        <p:blipFill>
          <a:blip r:embed="rId3"/>
          <a:stretch>
            <a:fillRect/>
          </a:stretch>
        </p:blipFill>
        <p:spPr>
          <a:xfrm>
            <a:off x="4794397" y="1883026"/>
            <a:ext cx="3493905" cy="2739221"/>
          </a:xfrm>
          <a:prstGeom prst="rect">
            <a:avLst/>
          </a:prstGeom>
        </p:spPr>
      </p:pic>
      <p:pic>
        <p:nvPicPr>
          <p:cNvPr id="7" name="Picture 6">
            <a:extLst>
              <a:ext uri="{FF2B5EF4-FFF2-40B4-BE49-F238E27FC236}">
                <a16:creationId xmlns:a16="http://schemas.microsoft.com/office/drawing/2014/main" id="{C4A3462F-68B4-66B9-3656-A4288E2231CB}"/>
              </a:ext>
            </a:extLst>
          </p:cNvPr>
          <p:cNvPicPr>
            <a:picLocks noChangeAspect="1"/>
          </p:cNvPicPr>
          <p:nvPr/>
        </p:nvPicPr>
        <p:blipFill>
          <a:blip r:embed="rId4"/>
          <a:stretch>
            <a:fillRect/>
          </a:stretch>
        </p:blipFill>
        <p:spPr>
          <a:xfrm>
            <a:off x="1640011" y="5103674"/>
            <a:ext cx="5686425" cy="1754326"/>
          </a:xfrm>
          <a:prstGeom prst="rect">
            <a:avLst/>
          </a:prstGeom>
        </p:spPr>
      </p:pic>
    </p:spTree>
    <p:extLst>
      <p:ext uri="{BB962C8B-B14F-4D97-AF65-F5344CB8AC3E}">
        <p14:creationId xmlns:p14="http://schemas.microsoft.com/office/powerpoint/2010/main" val="10097112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D02C72-E405-A554-2CB5-2E6471CA6491}"/>
              </a:ext>
            </a:extLst>
          </p:cNvPr>
          <p:cNvSpPr txBox="1"/>
          <p:nvPr/>
        </p:nvSpPr>
        <p:spPr>
          <a:xfrm>
            <a:off x="64655" y="668538"/>
            <a:ext cx="9079345" cy="5632311"/>
          </a:xfrm>
          <a:prstGeom prst="rect">
            <a:avLst/>
          </a:prstGeom>
          <a:noFill/>
        </p:spPr>
        <p:txBody>
          <a:bodyPr wrap="square">
            <a:spAutoFit/>
          </a:bodyPr>
          <a:lstStyle/>
          <a:p>
            <a:r>
              <a:rPr lang="en-US" sz="2000" dirty="0"/>
              <a:t>Biochemistry is the study of the building elements of life, and </a:t>
            </a:r>
            <a:r>
              <a:rPr lang="sr-Latn-RS" sz="2000" dirty="0"/>
              <a:t>macromolecules</a:t>
            </a:r>
            <a:r>
              <a:rPr lang="en-US" sz="2000" dirty="0"/>
              <a:t> such as</a:t>
            </a:r>
            <a:r>
              <a:rPr lang="sr-Latn-RS" sz="2000" dirty="0"/>
              <a:t>: </a:t>
            </a:r>
          </a:p>
          <a:p>
            <a:endParaRPr lang="sr-Latn-RS" sz="2000" dirty="0"/>
          </a:p>
          <a:p>
            <a:pPr marL="285750" indent="-285750">
              <a:buFont typeface="Arial" panose="020B0604020202020204" pitchFamily="34" charset="0"/>
              <a:buChar char="•"/>
            </a:pPr>
            <a:r>
              <a:rPr lang="en-US" sz="2000" b="1" dirty="0"/>
              <a:t>PROTEINS, </a:t>
            </a:r>
            <a:endParaRPr lang="sr-Latn-RS" sz="2000" b="1" dirty="0"/>
          </a:p>
          <a:p>
            <a:pPr marL="285750" indent="-285750">
              <a:buFont typeface="Arial" panose="020B0604020202020204" pitchFamily="34" charset="0"/>
              <a:buChar char="•"/>
            </a:pPr>
            <a:r>
              <a:rPr lang="en-US" sz="2000" b="1" dirty="0"/>
              <a:t>CARBOHYDRATES, </a:t>
            </a:r>
            <a:endParaRPr lang="sr-Latn-RS" sz="2000" b="1" dirty="0"/>
          </a:p>
          <a:p>
            <a:pPr marL="285750" indent="-285750">
              <a:buFont typeface="Arial" panose="020B0604020202020204" pitchFamily="34" charset="0"/>
              <a:buChar char="•"/>
            </a:pPr>
            <a:r>
              <a:rPr lang="en-US" sz="2000" b="1" dirty="0"/>
              <a:t>LIPIDS, AND </a:t>
            </a:r>
            <a:endParaRPr lang="sr-Latn-RS" sz="2000" b="1" dirty="0"/>
          </a:p>
          <a:p>
            <a:pPr marL="285750" indent="-285750">
              <a:buFont typeface="Arial" panose="020B0604020202020204" pitchFamily="34" charset="0"/>
              <a:buChar char="•"/>
            </a:pPr>
            <a:r>
              <a:rPr lang="en-US" sz="2000" b="1" dirty="0"/>
              <a:t>NUCLEIC ACIDS</a:t>
            </a:r>
            <a:r>
              <a:rPr lang="en-US" sz="2000" dirty="0"/>
              <a:t> </a:t>
            </a:r>
            <a:endParaRPr lang="sr-Latn-RS" sz="2000" dirty="0"/>
          </a:p>
          <a:p>
            <a:pPr marL="285750" indent="-285750">
              <a:buFont typeface="Arial" panose="020B0604020202020204" pitchFamily="34" charset="0"/>
              <a:buChar char="•"/>
            </a:pPr>
            <a:endParaRPr lang="sr-Latn-RS" sz="2000" dirty="0"/>
          </a:p>
          <a:p>
            <a:r>
              <a:rPr lang="sr-Latn-RS" sz="2000" dirty="0"/>
              <a:t>These major </a:t>
            </a:r>
            <a:r>
              <a:rPr lang="en-US" sz="2000" dirty="0"/>
              <a:t>macro</a:t>
            </a:r>
            <a:r>
              <a:rPr lang="sr-Latn-RS" sz="2000" dirty="0"/>
              <a:t>molecules </a:t>
            </a:r>
            <a:r>
              <a:rPr lang="en-US" sz="2000" dirty="0"/>
              <a:t>are required for the proper functioning, energy, and maintenance</a:t>
            </a:r>
            <a:r>
              <a:rPr lang="sr-Latn-RS" sz="2000" dirty="0"/>
              <a:t> </a:t>
            </a:r>
            <a:r>
              <a:rPr lang="en-US" sz="2000" dirty="0"/>
              <a:t>of living systems. </a:t>
            </a:r>
            <a:endParaRPr lang="sr-Latn-RS" sz="2000" dirty="0"/>
          </a:p>
          <a:p>
            <a:endParaRPr lang="sr-Latn-RS" sz="2000" dirty="0"/>
          </a:p>
          <a:p>
            <a:r>
              <a:rPr lang="en-US" sz="2000" dirty="0"/>
              <a:t>They are crucial in the chemical </a:t>
            </a:r>
            <a:r>
              <a:rPr lang="sr-Latn-RS" sz="2000" dirty="0"/>
              <a:t>processes</a:t>
            </a:r>
            <a:r>
              <a:rPr lang="en-US" sz="2000" dirty="0"/>
              <a:t> that take place within cells. </a:t>
            </a:r>
          </a:p>
          <a:p>
            <a:endParaRPr lang="en-US" sz="2000" dirty="0"/>
          </a:p>
          <a:p>
            <a:r>
              <a:rPr lang="en-US" sz="2000" dirty="0"/>
              <a:t>All macromolecules contain carbon (C) and hydrogen (H) making them organic carbon compounds  </a:t>
            </a:r>
          </a:p>
          <a:p>
            <a:endParaRPr lang="en-US" sz="2000" dirty="0"/>
          </a:p>
          <a:p>
            <a:r>
              <a:rPr lang="en-US" sz="2000" dirty="0"/>
              <a:t>They are formed of many small single subunits (monomers) connected with covalent bonds  to form large molecules (polymers) by a process called polymerization</a:t>
            </a:r>
          </a:p>
        </p:txBody>
      </p:sp>
      <p:sp>
        <p:nvSpPr>
          <p:cNvPr id="4" name="TextBox 3">
            <a:extLst>
              <a:ext uri="{FF2B5EF4-FFF2-40B4-BE49-F238E27FC236}">
                <a16:creationId xmlns:a16="http://schemas.microsoft.com/office/drawing/2014/main" id="{049F77C6-7347-4E81-E9E9-2115DD516A1B}"/>
              </a:ext>
            </a:extLst>
          </p:cNvPr>
          <p:cNvSpPr txBox="1"/>
          <p:nvPr/>
        </p:nvSpPr>
        <p:spPr>
          <a:xfrm>
            <a:off x="2676705" y="0"/>
            <a:ext cx="3874137" cy="461665"/>
          </a:xfrm>
          <a:prstGeom prst="rect">
            <a:avLst/>
          </a:prstGeom>
          <a:noFill/>
        </p:spPr>
        <p:txBody>
          <a:bodyPr wrap="none" rtlCol="0">
            <a:spAutoFit/>
          </a:bodyPr>
          <a:lstStyle/>
          <a:p>
            <a:r>
              <a:rPr lang="sr-Latn-RS" sz="2400" b="1" dirty="0"/>
              <a:t>STRUCTURAL BIOCHEMISTRY</a:t>
            </a:r>
          </a:p>
        </p:txBody>
      </p:sp>
    </p:spTree>
    <p:extLst>
      <p:ext uri="{BB962C8B-B14F-4D97-AF65-F5344CB8AC3E}">
        <p14:creationId xmlns:p14="http://schemas.microsoft.com/office/powerpoint/2010/main" val="3677007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C4E5D5-2E68-E524-2F24-226A7EFDA9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238" y="630315"/>
            <a:ext cx="8340084" cy="5592932"/>
          </a:xfrm>
          <a:prstGeom prst="rect">
            <a:avLst/>
          </a:prstGeom>
        </p:spPr>
      </p:pic>
    </p:spTree>
    <p:extLst>
      <p:ext uri="{BB962C8B-B14F-4D97-AF65-F5344CB8AC3E}">
        <p14:creationId xmlns:p14="http://schemas.microsoft.com/office/powerpoint/2010/main" val="34495899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3437870-90E9-3028-072F-8DCF8E9A891C}"/>
              </a:ext>
            </a:extLst>
          </p:cNvPr>
          <p:cNvSpPr txBox="1"/>
          <p:nvPr/>
        </p:nvSpPr>
        <p:spPr>
          <a:xfrm>
            <a:off x="3577700" y="97655"/>
            <a:ext cx="1452514" cy="461665"/>
          </a:xfrm>
          <a:prstGeom prst="rect">
            <a:avLst/>
          </a:prstGeom>
          <a:noFill/>
        </p:spPr>
        <p:txBody>
          <a:bodyPr wrap="none" rtlCol="0">
            <a:spAutoFit/>
          </a:bodyPr>
          <a:lstStyle/>
          <a:p>
            <a:r>
              <a:rPr lang="en-US" sz="2400" b="1" dirty="0"/>
              <a:t>PROTEINS</a:t>
            </a:r>
            <a:endParaRPr lang="sr-Latn-RS" sz="2400" b="1" dirty="0"/>
          </a:p>
        </p:txBody>
      </p:sp>
      <p:sp>
        <p:nvSpPr>
          <p:cNvPr id="5" name="TextBox 4">
            <a:extLst>
              <a:ext uri="{FF2B5EF4-FFF2-40B4-BE49-F238E27FC236}">
                <a16:creationId xmlns:a16="http://schemas.microsoft.com/office/drawing/2014/main" id="{D4A5B161-2921-B65A-242D-574360895184}"/>
              </a:ext>
            </a:extLst>
          </p:cNvPr>
          <p:cNvSpPr txBox="1"/>
          <p:nvPr/>
        </p:nvSpPr>
        <p:spPr>
          <a:xfrm>
            <a:off x="106532" y="711045"/>
            <a:ext cx="8975324" cy="3416320"/>
          </a:xfrm>
          <a:prstGeom prst="rect">
            <a:avLst/>
          </a:prstGeom>
          <a:noFill/>
        </p:spPr>
        <p:txBody>
          <a:bodyPr wrap="square">
            <a:spAutoFit/>
          </a:bodyPr>
          <a:lstStyle/>
          <a:p>
            <a:r>
              <a:rPr lang="en-US" dirty="0"/>
              <a:t>All the major structural and functional aspects of the body are carried out by protein molecules. They mainly function in human bodies as “</a:t>
            </a:r>
            <a:r>
              <a:rPr lang="en-US" b="1" dirty="0"/>
              <a:t>CATS”:</a:t>
            </a:r>
          </a:p>
          <a:p>
            <a:pPr marL="285750" indent="-285750">
              <a:buFont typeface="Arial" panose="020B0604020202020204" pitchFamily="34" charset="0"/>
              <a:buChar char="•"/>
            </a:pPr>
            <a:r>
              <a:rPr lang="en-US" b="1" dirty="0"/>
              <a:t>C</a:t>
            </a:r>
            <a:r>
              <a:rPr lang="en-US" dirty="0"/>
              <a:t>atalysts of chemical reactions (enzymes), </a:t>
            </a:r>
          </a:p>
          <a:p>
            <a:pPr marL="285750" indent="-285750">
              <a:buFont typeface="Arial" panose="020B0604020202020204" pitchFamily="34" charset="0"/>
              <a:buChar char="•"/>
            </a:pPr>
            <a:r>
              <a:rPr lang="en-US" b="1" dirty="0"/>
              <a:t>A</a:t>
            </a:r>
            <a:r>
              <a:rPr lang="en-US" dirty="0"/>
              <a:t>ntibodies,</a:t>
            </a:r>
          </a:p>
          <a:p>
            <a:pPr marL="285750" indent="-285750">
              <a:buFont typeface="Arial" panose="020B0604020202020204" pitchFamily="34" charset="0"/>
              <a:buChar char="•"/>
            </a:pPr>
            <a:r>
              <a:rPr lang="en-US" b="1" dirty="0"/>
              <a:t>T</a:t>
            </a:r>
            <a:r>
              <a:rPr lang="en-US" dirty="0"/>
              <a:t>ransport molecules</a:t>
            </a:r>
          </a:p>
          <a:p>
            <a:pPr marL="285750" indent="-285750">
              <a:buFont typeface="Arial" panose="020B0604020202020204" pitchFamily="34" charset="0"/>
              <a:buChar char="•"/>
            </a:pPr>
            <a:r>
              <a:rPr lang="en-US" b="1" dirty="0"/>
              <a:t>S</a:t>
            </a:r>
            <a:r>
              <a:rPr lang="en-US" dirty="0"/>
              <a:t>tructural molecules</a:t>
            </a:r>
          </a:p>
          <a:p>
            <a:endParaRPr lang="en-US" dirty="0"/>
          </a:p>
          <a:p>
            <a:r>
              <a:rPr lang="en-US" dirty="0"/>
              <a:t>All proteins are polymers of amino acids (monomers). Proteins, also called polypeptides, are composed of a number of amino acids linked by peptide bonds Although about 300 amino acids occur in nature, only 20 of them are seen in the human body. Most of the amino acids (except proline) are alpha amino acids, which means that the amino group is attached to the same carbon atom to which the carboxyl group is attached</a:t>
            </a:r>
            <a:endParaRPr lang="sr-Latn-RS" dirty="0"/>
          </a:p>
        </p:txBody>
      </p:sp>
      <p:pic>
        <p:nvPicPr>
          <p:cNvPr id="7" name="Picture 6">
            <a:extLst>
              <a:ext uri="{FF2B5EF4-FFF2-40B4-BE49-F238E27FC236}">
                <a16:creationId xmlns:a16="http://schemas.microsoft.com/office/drawing/2014/main" id="{23791E1E-5CB7-7E3A-F2DB-3E6E784949D2}"/>
              </a:ext>
            </a:extLst>
          </p:cNvPr>
          <p:cNvPicPr>
            <a:picLocks noChangeAspect="1"/>
          </p:cNvPicPr>
          <p:nvPr/>
        </p:nvPicPr>
        <p:blipFill>
          <a:blip r:embed="rId2"/>
          <a:stretch>
            <a:fillRect/>
          </a:stretch>
        </p:blipFill>
        <p:spPr>
          <a:xfrm>
            <a:off x="2127494" y="4254357"/>
            <a:ext cx="4352925" cy="2505988"/>
          </a:xfrm>
          <a:prstGeom prst="rect">
            <a:avLst/>
          </a:prstGeom>
        </p:spPr>
      </p:pic>
    </p:spTree>
    <p:extLst>
      <p:ext uri="{BB962C8B-B14F-4D97-AF65-F5344CB8AC3E}">
        <p14:creationId xmlns:p14="http://schemas.microsoft.com/office/powerpoint/2010/main" val="2216858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2CA9DF5-A614-3206-41D0-AE1A83D48BCD}"/>
              </a:ext>
            </a:extLst>
          </p:cNvPr>
          <p:cNvSpPr txBox="1"/>
          <p:nvPr/>
        </p:nvSpPr>
        <p:spPr>
          <a:xfrm>
            <a:off x="2578601" y="97655"/>
            <a:ext cx="4050404" cy="461665"/>
          </a:xfrm>
          <a:prstGeom prst="rect">
            <a:avLst/>
          </a:prstGeom>
          <a:noFill/>
        </p:spPr>
        <p:txBody>
          <a:bodyPr wrap="none" rtlCol="0">
            <a:spAutoFit/>
          </a:bodyPr>
          <a:lstStyle/>
          <a:p>
            <a:r>
              <a:rPr lang="sr-Latn-RS" sz="2400" b="1" dirty="0"/>
              <a:t>PRINCIPLES OF BIOCHEMISTRY</a:t>
            </a:r>
          </a:p>
        </p:txBody>
      </p:sp>
      <p:sp>
        <p:nvSpPr>
          <p:cNvPr id="4" name="TextBox 3">
            <a:extLst>
              <a:ext uri="{FF2B5EF4-FFF2-40B4-BE49-F238E27FC236}">
                <a16:creationId xmlns:a16="http://schemas.microsoft.com/office/drawing/2014/main" id="{EF772436-9010-0EC0-9E80-955B1241355A}"/>
              </a:ext>
            </a:extLst>
          </p:cNvPr>
          <p:cNvSpPr txBox="1"/>
          <p:nvPr/>
        </p:nvSpPr>
        <p:spPr>
          <a:xfrm>
            <a:off x="168676" y="1115835"/>
            <a:ext cx="8877670" cy="4154984"/>
          </a:xfrm>
          <a:prstGeom prst="rect">
            <a:avLst/>
          </a:prstGeom>
          <a:noFill/>
        </p:spPr>
        <p:txBody>
          <a:bodyPr wrap="square">
            <a:spAutoFit/>
          </a:bodyPr>
          <a:lstStyle/>
          <a:p>
            <a:r>
              <a:rPr lang="en-US" sz="2400" dirty="0"/>
              <a:t>Biochemistry </a:t>
            </a:r>
            <a:r>
              <a:rPr lang="sr-Latn-RS" sz="2400" dirty="0"/>
              <a:t>studies</a:t>
            </a:r>
            <a:r>
              <a:rPr lang="en-US" sz="2400" dirty="0"/>
              <a:t> </a:t>
            </a:r>
            <a:r>
              <a:rPr lang="en-US" sz="2400" b="1" dirty="0"/>
              <a:t>the chemical processes and </a:t>
            </a:r>
            <a:r>
              <a:rPr lang="sr-Latn-RS" sz="2400" b="1" dirty="0"/>
              <a:t>molecules</a:t>
            </a:r>
            <a:r>
              <a:rPr lang="en-US" sz="2400" b="1" dirty="0"/>
              <a:t> </a:t>
            </a:r>
            <a:r>
              <a:rPr lang="en-US" sz="2400" dirty="0"/>
              <a:t>that occur within the organism. </a:t>
            </a:r>
            <a:endParaRPr lang="sr-Latn-RS" sz="2400" dirty="0"/>
          </a:p>
          <a:p>
            <a:endParaRPr lang="sr-Latn-RS" sz="2400" dirty="0"/>
          </a:p>
          <a:p>
            <a:r>
              <a:rPr lang="en-US" sz="2400" dirty="0"/>
              <a:t>It is a </a:t>
            </a:r>
            <a:r>
              <a:rPr lang="sr-Latn-RS" sz="2400" dirty="0"/>
              <a:t>scientific </a:t>
            </a:r>
            <a:r>
              <a:rPr lang="en-US" sz="2400" dirty="0"/>
              <a:t>field that has impacted our understanding of the </a:t>
            </a:r>
            <a:r>
              <a:rPr lang="en-US" sz="2400" b="1" dirty="0"/>
              <a:t>structure and function </a:t>
            </a:r>
            <a:r>
              <a:rPr lang="en-US" sz="2400" dirty="0"/>
              <a:t>of crucial chemical </a:t>
            </a:r>
            <a:r>
              <a:rPr lang="en-US" sz="2400" b="1" dirty="0"/>
              <a:t>molecules in the biological world</a:t>
            </a:r>
            <a:r>
              <a:rPr lang="en-US" sz="2400" dirty="0"/>
              <a:t>, from the </a:t>
            </a:r>
            <a:r>
              <a:rPr lang="en-US" sz="2400" b="1" dirty="0"/>
              <a:t>molecular </a:t>
            </a:r>
            <a:r>
              <a:rPr lang="sr-Latn-RS" sz="2400" b="1" dirty="0"/>
              <a:t>levels </a:t>
            </a:r>
            <a:r>
              <a:rPr lang="en-US" sz="2400" b="1" dirty="0"/>
              <a:t>to the complex interactions between cells and tissues.</a:t>
            </a:r>
            <a:endParaRPr lang="sr-Latn-RS" sz="2400" b="1" dirty="0"/>
          </a:p>
          <a:p>
            <a:endParaRPr lang="sr-Latn-RS" sz="2400" dirty="0"/>
          </a:p>
          <a:p>
            <a:r>
              <a:rPr lang="en-US" sz="2400" dirty="0"/>
              <a:t>Biochemistry is the core of many aspects of </a:t>
            </a:r>
            <a:r>
              <a:rPr lang="en-US" sz="2400" b="1" dirty="0"/>
              <a:t>modern biology and medicine</a:t>
            </a:r>
            <a:r>
              <a:rPr lang="en-US" sz="2400" dirty="0"/>
              <a:t>, serving as a framework for comprehending life’s </a:t>
            </a:r>
            <a:r>
              <a:rPr lang="sr-Latn-RS" sz="2400" dirty="0"/>
              <a:t>mechanisms</a:t>
            </a:r>
            <a:r>
              <a:rPr lang="en-US" sz="2400" dirty="0"/>
              <a:t>.</a:t>
            </a:r>
            <a:endParaRPr lang="sr-Latn-RS" sz="2400" dirty="0"/>
          </a:p>
        </p:txBody>
      </p:sp>
    </p:spTree>
    <p:extLst>
      <p:ext uri="{BB962C8B-B14F-4D97-AF65-F5344CB8AC3E}">
        <p14:creationId xmlns:p14="http://schemas.microsoft.com/office/powerpoint/2010/main" val="3504590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B4C6A97-B9D7-880E-DF14-D899EA99EC6C}"/>
              </a:ext>
            </a:extLst>
          </p:cNvPr>
          <p:cNvPicPr>
            <a:picLocks noChangeAspect="1"/>
          </p:cNvPicPr>
          <p:nvPr/>
        </p:nvPicPr>
        <p:blipFill>
          <a:blip r:embed="rId2"/>
          <a:stretch>
            <a:fillRect/>
          </a:stretch>
        </p:blipFill>
        <p:spPr>
          <a:xfrm>
            <a:off x="3497802" y="-19237"/>
            <a:ext cx="1682508" cy="665469"/>
          </a:xfrm>
          <a:prstGeom prst="rect">
            <a:avLst/>
          </a:prstGeom>
        </p:spPr>
      </p:pic>
      <p:pic>
        <p:nvPicPr>
          <p:cNvPr id="3" name="Picture 2">
            <a:extLst>
              <a:ext uri="{FF2B5EF4-FFF2-40B4-BE49-F238E27FC236}">
                <a16:creationId xmlns:a16="http://schemas.microsoft.com/office/drawing/2014/main" id="{22B07C6D-7820-1D90-F5B6-2798D4708853}"/>
              </a:ext>
            </a:extLst>
          </p:cNvPr>
          <p:cNvPicPr>
            <a:picLocks noChangeAspect="1"/>
          </p:cNvPicPr>
          <p:nvPr/>
        </p:nvPicPr>
        <p:blipFill>
          <a:blip r:embed="rId3"/>
          <a:stretch>
            <a:fillRect/>
          </a:stretch>
        </p:blipFill>
        <p:spPr>
          <a:xfrm>
            <a:off x="2459115" y="3844031"/>
            <a:ext cx="4429957" cy="2780036"/>
          </a:xfrm>
          <a:prstGeom prst="rect">
            <a:avLst/>
          </a:prstGeom>
        </p:spPr>
      </p:pic>
      <p:sp>
        <p:nvSpPr>
          <p:cNvPr id="5" name="TextBox 4">
            <a:extLst>
              <a:ext uri="{FF2B5EF4-FFF2-40B4-BE49-F238E27FC236}">
                <a16:creationId xmlns:a16="http://schemas.microsoft.com/office/drawing/2014/main" id="{D429DD5C-47D6-63BB-EB0A-23D5AAD0A28C}"/>
              </a:ext>
            </a:extLst>
          </p:cNvPr>
          <p:cNvSpPr txBox="1"/>
          <p:nvPr/>
        </p:nvSpPr>
        <p:spPr>
          <a:xfrm>
            <a:off x="66582" y="535261"/>
            <a:ext cx="9010835" cy="2585323"/>
          </a:xfrm>
          <a:prstGeom prst="rect">
            <a:avLst/>
          </a:prstGeom>
          <a:noFill/>
        </p:spPr>
        <p:txBody>
          <a:bodyPr wrap="square">
            <a:spAutoFit/>
          </a:bodyPr>
          <a:lstStyle/>
          <a:p>
            <a:r>
              <a:rPr lang="en-US" b="1" dirty="0"/>
              <a:t>Peptide bonds </a:t>
            </a:r>
            <a:r>
              <a:rPr lang="en-US" dirty="0"/>
              <a:t>are amide bonds created by the </a:t>
            </a:r>
            <a:r>
              <a:rPr lang="en-US" b="1" dirty="0"/>
              <a:t>condensation of the carboxyl group of one amino acid and the amino group of the next amino acid </a:t>
            </a:r>
            <a:r>
              <a:rPr lang="en-US" dirty="0"/>
              <a:t>forming a polymer polypeptide chain.  During the formation of the peptide bond, a water molecule is removed  from the reacting monomer amino acids/</a:t>
            </a:r>
          </a:p>
          <a:p>
            <a:r>
              <a:rPr lang="en-US" dirty="0"/>
              <a:t>The R-groups, which are the side chains of the amino acids, protrude from the protein backbone.</a:t>
            </a:r>
          </a:p>
          <a:p>
            <a:r>
              <a:rPr lang="en-US" dirty="0"/>
              <a:t>A peptide bond is a </a:t>
            </a:r>
            <a:r>
              <a:rPr lang="en-US" b="1" dirty="0"/>
              <a:t>planar, trans, and rigid configuration</a:t>
            </a:r>
            <a:r>
              <a:rPr lang="en-US" dirty="0"/>
              <a:t>. It also shows a </a:t>
            </a:r>
            <a:r>
              <a:rPr lang="en-US" b="1" dirty="0"/>
              <a:t>partial double bond character</a:t>
            </a:r>
            <a:r>
              <a:rPr lang="en-US" dirty="0"/>
              <a:t>. The coplanarity of the peptide bond denotes the resonance or partial sharing of two pairs of electrons between the amide nitrogen and carboxyl oxygen.</a:t>
            </a:r>
            <a:endParaRPr lang="sr-Latn-RS" dirty="0"/>
          </a:p>
        </p:txBody>
      </p:sp>
    </p:spTree>
    <p:extLst>
      <p:ext uri="{BB962C8B-B14F-4D97-AF65-F5344CB8AC3E}">
        <p14:creationId xmlns:p14="http://schemas.microsoft.com/office/powerpoint/2010/main" val="18663409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1DA4CEB-755D-8472-933F-90CF82E882EA}"/>
              </a:ext>
            </a:extLst>
          </p:cNvPr>
          <p:cNvSpPr txBox="1"/>
          <p:nvPr/>
        </p:nvSpPr>
        <p:spPr>
          <a:xfrm>
            <a:off x="0" y="513127"/>
            <a:ext cx="9144000" cy="5909310"/>
          </a:xfrm>
          <a:prstGeom prst="rect">
            <a:avLst/>
          </a:prstGeom>
          <a:noFill/>
        </p:spPr>
        <p:txBody>
          <a:bodyPr wrap="square">
            <a:spAutoFit/>
          </a:bodyPr>
          <a:lstStyle/>
          <a:p>
            <a:r>
              <a:rPr lang="en-US" dirty="0"/>
              <a:t>Proteins undergo various stages of folding to form their shape and structures:</a:t>
            </a:r>
          </a:p>
          <a:p>
            <a:pPr marL="285750" indent="-285750">
              <a:buFont typeface="Arial" panose="020B0604020202020204" pitchFamily="34" charset="0"/>
              <a:buChar char="•"/>
            </a:pPr>
            <a:r>
              <a:rPr lang="en-US" b="1" dirty="0"/>
              <a:t>Primary</a:t>
            </a:r>
          </a:p>
          <a:p>
            <a:pPr marL="285750" indent="-285750">
              <a:buFont typeface="Arial" panose="020B0604020202020204" pitchFamily="34" charset="0"/>
              <a:buChar char="•"/>
            </a:pPr>
            <a:r>
              <a:rPr lang="en-US" b="1" dirty="0"/>
              <a:t>Secondary</a:t>
            </a:r>
          </a:p>
          <a:p>
            <a:pPr marL="285750" indent="-285750">
              <a:buFont typeface="Arial" panose="020B0604020202020204" pitchFamily="34" charset="0"/>
              <a:buChar char="•"/>
            </a:pPr>
            <a:r>
              <a:rPr lang="en-US" b="1" dirty="0"/>
              <a:t>Tertiary</a:t>
            </a:r>
          </a:p>
          <a:p>
            <a:pPr marL="285750" indent="-285750">
              <a:buFont typeface="Arial" panose="020B0604020202020204" pitchFamily="34" charset="0"/>
              <a:buChar char="•"/>
            </a:pPr>
            <a:r>
              <a:rPr lang="en-US" b="1" dirty="0"/>
              <a:t>Quaternary. </a:t>
            </a:r>
          </a:p>
          <a:p>
            <a:r>
              <a:rPr lang="en-US" dirty="0"/>
              <a:t>Depending on the structure, the protein will have different functions within the body, including structural, regulatory, contractile, and protective roles.</a:t>
            </a:r>
          </a:p>
          <a:p>
            <a:endParaRPr lang="en-US" b="1" dirty="0"/>
          </a:p>
          <a:p>
            <a:r>
              <a:rPr lang="en-US" b="1" dirty="0"/>
              <a:t>Primary structure</a:t>
            </a:r>
            <a:r>
              <a:rPr lang="en-US" dirty="0"/>
              <a:t>: It is made by the formation of </a:t>
            </a:r>
            <a:r>
              <a:rPr lang="en-US" b="1" dirty="0"/>
              <a:t>peptide bonds between 20 different amino acids</a:t>
            </a:r>
            <a:r>
              <a:rPr lang="en-US" dirty="0"/>
              <a:t>. It is characterized by the </a:t>
            </a:r>
            <a:r>
              <a:rPr lang="en-US" b="1" dirty="0"/>
              <a:t>type, number, and sequence</a:t>
            </a:r>
            <a:r>
              <a:rPr lang="en-US" dirty="0"/>
              <a:t> of amino acids linked with peptide bonds in the polypeptide chain.</a:t>
            </a:r>
          </a:p>
          <a:p>
            <a:endParaRPr lang="en-US" dirty="0"/>
          </a:p>
          <a:p>
            <a:r>
              <a:rPr lang="en-US" dirty="0"/>
              <a:t>The primary structure of a protein is determined by the</a:t>
            </a:r>
          </a:p>
          <a:p>
            <a:r>
              <a:rPr lang="en-US" dirty="0"/>
              <a:t> DNA by instructing the cell to add certain types and </a:t>
            </a:r>
          </a:p>
          <a:p>
            <a:r>
              <a:rPr lang="en-US" dirty="0"/>
              <a:t>numbers of amino acids in a certain sequence. </a:t>
            </a:r>
          </a:p>
          <a:p>
            <a:r>
              <a:rPr lang="en-US" dirty="0"/>
              <a:t>This affects the shape and therefore the function of the protein.</a:t>
            </a:r>
          </a:p>
          <a:p>
            <a:endParaRPr lang="en-US" dirty="0"/>
          </a:p>
          <a:p>
            <a:r>
              <a:rPr lang="en-US" dirty="0"/>
              <a:t>The primary structure is specific for each protein </a:t>
            </a:r>
          </a:p>
          <a:p>
            <a:r>
              <a:rPr lang="en-US" dirty="0"/>
              <a:t>(one alteration in the sequence, type, or number </a:t>
            </a:r>
          </a:p>
          <a:p>
            <a:r>
              <a:rPr lang="en-US" dirty="0"/>
              <a:t>of amino acids can affect the function of the protein)</a:t>
            </a:r>
          </a:p>
          <a:p>
            <a:endParaRPr lang="en-US" dirty="0"/>
          </a:p>
        </p:txBody>
      </p:sp>
      <p:sp>
        <p:nvSpPr>
          <p:cNvPr id="5" name="TextBox 4">
            <a:extLst>
              <a:ext uri="{FF2B5EF4-FFF2-40B4-BE49-F238E27FC236}">
                <a16:creationId xmlns:a16="http://schemas.microsoft.com/office/drawing/2014/main" id="{A679372C-6998-9C55-578F-AFB1721C43DA}"/>
              </a:ext>
            </a:extLst>
          </p:cNvPr>
          <p:cNvSpPr txBox="1"/>
          <p:nvPr/>
        </p:nvSpPr>
        <p:spPr>
          <a:xfrm>
            <a:off x="2807854" y="0"/>
            <a:ext cx="4451928" cy="461665"/>
          </a:xfrm>
          <a:prstGeom prst="rect">
            <a:avLst/>
          </a:prstGeom>
          <a:noFill/>
        </p:spPr>
        <p:txBody>
          <a:bodyPr wrap="square" rtlCol="0">
            <a:spAutoFit/>
          </a:bodyPr>
          <a:lstStyle/>
          <a:p>
            <a:r>
              <a:rPr lang="en-US" sz="2400" b="1" dirty="0"/>
              <a:t>PROTEIN STRUCTURES</a:t>
            </a:r>
            <a:endParaRPr lang="sr-Latn-RS" sz="2400" b="1" dirty="0"/>
          </a:p>
        </p:txBody>
      </p:sp>
      <p:pic>
        <p:nvPicPr>
          <p:cNvPr id="8" name="Picture 7">
            <a:extLst>
              <a:ext uri="{FF2B5EF4-FFF2-40B4-BE49-F238E27FC236}">
                <a16:creationId xmlns:a16="http://schemas.microsoft.com/office/drawing/2014/main" id="{8ED161E5-722C-822C-0C44-4E2DFEE31FA3}"/>
              </a:ext>
            </a:extLst>
          </p:cNvPr>
          <p:cNvPicPr>
            <a:picLocks noChangeAspect="1"/>
          </p:cNvPicPr>
          <p:nvPr/>
        </p:nvPicPr>
        <p:blipFill>
          <a:blip r:embed="rId2"/>
          <a:stretch>
            <a:fillRect/>
          </a:stretch>
        </p:blipFill>
        <p:spPr>
          <a:xfrm>
            <a:off x="5640739" y="3429000"/>
            <a:ext cx="3367395" cy="3341255"/>
          </a:xfrm>
          <a:prstGeom prst="rect">
            <a:avLst/>
          </a:prstGeom>
        </p:spPr>
      </p:pic>
    </p:spTree>
    <p:extLst>
      <p:ext uri="{BB962C8B-B14F-4D97-AF65-F5344CB8AC3E}">
        <p14:creationId xmlns:p14="http://schemas.microsoft.com/office/powerpoint/2010/main" val="23041948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E53485-4E87-0877-7220-E0BF864EB73D}"/>
              </a:ext>
            </a:extLst>
          </p:cNvPr>
          <p:cNvSpPr txBox="1"/>
          <p:nvPr/>
        </p:nvSpPr>
        <p:spPr>
          <a:xfrm>
            <a:off x="-1" y="587768"/>
            <a:ext cx="9384145" cy="1200329"/>
          </a:xfrm>
          <a:prstGeom prst="rect">
            <a:avLst/>
          </a:prstGeom>
          <a:noFill/>
        </p:spPr>
        <p:txBody>
          <a:bodyPr wrap="square">
            <a:spAutoFit/>
          </a:bodyPr>
          <a:lstStyle/>
          <a:p>
            <a:r>
              <a:rPr lang="en-US" b="1" dirty="0"/>
              <a:t>Secondary structure</a:t>
            </a:r>
            <a:r>
              <a:rPr lang="en-US" dirty="0"/>
              <a:t>: It is a folded structure within a polypeptide mainly formed due to the formation </a:t>
            </a:r>
            <a:r>
              <a:rPr lang="en-US" b="1" dirty="0"/>
              <a:t>of hydrogen bonds between amide hydrogen and the carbonyl oxygen of the peptide backbone</a:t>
            </a:r>
            <a:r>
              <a:rPr lang="en-US" dirty="0"/>
              <a:t>. It includes structures like </a:t>
            </a:r>
            <a:r>
              <a:rPr lang="en-US" b="1" dirty="0"/>
              <a:t>alpha-helix and beta-sheet.</a:t>
            </a:r>
          </a:p>
          <a:p>
            <a:endParaRPr lang="en-US" dirty="0"/>
          </a:p>
        </p:txBody>
      </p:sp>
      <p:sp>
        <p:nvSpPr>
          <p:cNvPr id="4" name="TextBox 3">
            <a:extLst>
              <a:ext uri="{FF2B5EF4-FFF2-40B4-BE49-F238E27FC236}">
                <a16:creationId xmlns:a16="http://schemas.microsoft.com/office/drawing/2014/main" id="{FAB29992-A81C-D532-F4B9-BE0B62846EFB}"/>
              </a:ext>
            </a:extLst>
          </p:cNvPr>
          <p:cNvSpPr txBox="1"/>
          <p:nvPr/>
        </p:nvSpPr>
        <p:spPr>
          <a:xfrm>
            <a:off x="2807854" y="0"/>
            <a:ext cx="4451928" cy="461665"/>
          </a:xfrm>
          <a:prstGeom prst="rect">
            <a:avLst/>
          </a:prstGeom>
          <a:noFill/>
        </p:spPr>
        <p:txBody>
          <a:bodyPr wrap="square" rtlCol="0">
            <a:spAutoFit/>
          </a:bodyPr>
          <a:lstStyle/>
          <a:p>
            <a:r>
              <a:rPr lang="en-US" sz="2400" b="1" dirty="0"/>
              <a:t>PROTEIN STRUCTURES</a:t>
            </a:r>
            <a:endParaRPr lang="sr-Latn-RS" sz="2400" b="1" dirty="0"/>
          </a:p>
        </p:txBody>
      </p:sp>
      <p:pic>
        <p:nvPicPr>
          <p:cNvPr id="5" name="Picture 4">
            <a:extLst>
              <a:ext uri="{FF2B5EF4-FFF2-40B4-BE49-F238E27FC236}">
                <a16:creationId xmlns:a16="http://schemas.microsoft.com/office/drawing/2014/main" id="{D57C175B-9819-4BEB-1701-E051F4AC7B92}"/>
              </a:ext>
            </a:extLst>
          </p:cNvPr>
          <p:cNvPicPr>
            <a:picLocks noChangeAspect="1"/>
          </p:cNvPicPr>
          <p:nvPr/>
        </p:nvPicPr>
        <p:blipFill>
          <a:blip r:embed="rId2"/>
          <a:stretch>
            <a:fillRect/>
          </a:stretch>
        </p:blipFill>
        <p:spPr>
          <a:xfrm>
            <a:off x="5209310" y="1788098"/>
            <a:ext cx="3868090" cy="4926740"/>
          </a:xfrm>
          <a:prstGeom prst="rect">
            <a:avLst/>
          </a:prstGeom>
        </p:spPr>
      </p:pic>
      <p:sp>
        <p:nvSpPr>
          <p:cNvPr id="7" name="TextBox 6">
            <a:extLst>
              <a:ext uri="{FF2B5EF4-FFF2-40B4-BE49-F238E27FC236}">
                <a16:creationId xmlns:a16="http://schemas.microsoft.com/office/drawing/2014/main" id="{2CE8CC5D-430A-5D74-98F9-948786307B79}"/>
              </a:ext>
            </a:extLst>
          </p:cNvPr>
          <p:cNvSpPr txBox="1"/>
          <p:nvPr/>
        </p:nvSpPr>
        <p:spPr>
          <a:xfrm>
            <a:off x="-1" y="1788097"/>
            <a:ext cx="5033819" cy="4247317"/>
          </a:xfrm>
          <a:prstGeom prst="rect">
            <a:avLst/>
          </a:prstGeom>
          <a:noFill/>
        </p:spPr>
        <p:txBody>
          <a:bodyPr wrap="square">
            <a:spAutoFit/>
          </a:bodyPr>
          <a:lstStyle/>
          <a:p>
            <a:r>
              <a:rPr lang="en-US" b="1" dirty="0"/>
              <a:t>The α-helix </a:t>
            </a:r>
            <a:r>
              <a:rPr lang="en-US" dirty="0"/>
              <a:t>shape occurs when the </a:t>
            </a:r>
            <a:r>
              <a:rPr lang="en-US" b="1" dirty="0"/>
              <a:t>hydrogen bonds form between every fourth peptide bond </a:t>
            </a:r>
            <a:r>
              <a:rPr lang="en-US" dirty="0"/>
              <a:t>(between the oxygen of the carboxyl group and the hydrogen of the amine group)</a:t>
            </a:r>
          </a:p>
          <a:p>
            <a:endParaRPr lang="en-US" dirty="0"/>
          </a:p>
          <a:p>
            <a:r>
              <a:rPr lang="en-US" b="1" dirty="0"/>
              <a:t>The β-pleated sheet </a:t>
            </a:r>
            <a:r>
              <a:rPr lang="en-US" dirty="0"/>
              <a:t>shape forms when the protein folds so that </a:t>
            </a:r>
            <a:r>
              <a:rPr lang="en-US" b="1" dirty="0"/>
              <a:t>two parts of the polypeptide chain are parallel</a:t>
            </a:r>
            <a:r>
              <a:rPr lang="en-US" dirty="0"/>
              <a:t> </a:t>
            </a:r>
            <a:r>
              <a:rPr lang="en-US" b="1" dirty="0"/>
              <a:t>and interact with each other through hydrogen bonds</a:t>
            </a:r>
          </a:p>
          <a:p>
            <a:endParaRPr lang="en-US" dirty="0"/>
          </a:p>
          <a:p>
            <a:r>
              <a:rPr lang="en-US" dirty="0"/>
              <a:t>Most </a:t>
            </a:r>
            <a:r>
              <a:rPr lang="en-US" b="1" dirty="0"/>
              <a:t>fibrous</a:t>
            </a:r>
            <a:r>
              <a:rPr lang="en-US" dirty="0"/>
              <a:t> proteins have secondary structures (e.g. </a:t>
            </a:r>
            <a:r>
              <a:rPr lang="en-US" b="1" dirty="0"/>
              <a:t>collagen and keratin)</a:t>
            </a:r>
          </a:p>
          <a:p>
            <a:endParaRPr lang="en-US" dirty="0"/>
          </a:p>
          <a:p>
            <a:r>
              <a:rPr lang="en-US" dirty="0"/>
              <a:t>The hydrogen bonds can be broken by high temperatures and pH changes</a:t>
            </a:r>
            <a:endParaRPr lang="sr-Latn-RS" dirty="0"/>
          </a:p>
        </p:txBody>
      </p:sp>
    </p:spTree>
    <p:extLst>
      <p:ext uri="{BB962C8B-B14F-4D97-AF65-F5344CB8AC3E}">
        <p14:creationId xmlns:p14="http://schemas.microsoft.com/office/powerpoint/2010/main" val="542946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6E307C5-338E-48A9-9A95-E4487A89AD8C}"/>
              </a:ext>
            </a:extLst>
          </p:cNvPr>
          <p:cNvSpPr txBox="1"/>
          <p:nvPr/>
        </p:nvSpPr>
        <p:spPr>
          <a:xfrm>
            <a:off x="101600" y="615154"/>
            <a:ext cx="9042400" cy="2585323"/>
          </a:xfrm>
          <a:prstGeom prst="rect">
            <a:avLst/>
          </a:prstGeom>
          <a:noFill/>
        </p:spPr>
        <p:txBody>
          <a:bodyPr wrap="square">
            <a:spAutoFit/>
          </a:bodyPr>
          <a:lstStyle/>
          <a:p>
            <a:r>
              <a:rPr lang="en-US" b="1" dirty="0"/>
              <a:t>Tertiary structure</a:t>
            </a:r>
            <a:r>
              <a:rPr lang="en-US" dirty="0"/>
              <a:t>: It is a three-dimensional structure of protein formed due to the </a:t>
            </a:r>
            <a:r>
              <a:rPr lang="en-US" b="1" dirty="0"/>
              <a:t>interaction between R-groups of the amino within proteins</a:t>
            </a:r>
            <a:r>
              <a:rPr lang="en-US" dirty="0"/>
              <a:t>. The bonds in the tertiary structure include </a:t>
            </a:r>
            <a:r>
              <a:rPr lang="en-US" b="1" dirty="0"/>
              <a:t>hydrophobic interaction, electrostatic interactions, hydrogen bonds,  Van der Waals forces, and disulfide bridges ( </a:t>
            </a:r>
            <a:r>
              <a:rPr lang="en-US" dirty="0"/>
              <a:t>only covalent bonds that are present in the tertiary structure between cysteine </a:t>
            </a:r>
            <a:r>
              <a:rPr lang="en-US" dirty="0" err="1"/>
              <a:t>a.a</a:t>
            </a:r>
            <a:r>
              <a:rPr lang="en-US" b="1" dirty="0"/>
              <a:t>)</a:t>
            </a:r>
            <a:r>
              <a:rPr lang="en-US" dirty="0"/>
              <a:t>. </a:t>
            </a:r>
          </a:p>
          <a:p>
            <a:r>
              <a:rPr lang="en-US" dirty="0"/>
              <a:t>This structure is common in </a:t>
            </a:r>
            <a:r>
              <a:rPr lang="en-US" b="1" dirty="0"/>
              <a:t>globular</a:t>
            </a:r>
            <a:r>
              <a:rPr lang="en-US" dirty="0"/>
              <a:t> proteins (enzymes and immunoglobulins; </a:t>
            </a:r>
            <a:r>
              <a:rPr lang="en-US" dirty="0" err="1"/>
              <a:t>insulin;albumin</a:t>
            </a:r>
            <a:r>
              <a:rPr lang="en-US" dirty="0"/>
              <a:t>)</a:t>
            </a:r>
          </a:p>
          <a:p>
            <a:endParaRPr lang="en-US" dirty="0"/>
          </a:p>
          <a:p>
            <a:pPr algn="ctr"/>
            <a:r>
              <a:rPr lang="en-US" b="1" dirty="0"/>
              <a:t>! TERTIARY STRUCTURE IS ESSENTIAL FOR PROTEIN FUNCTION!</a:t>
            </a:r>
          </a:p>
          <a:p>
            <a:endParaRPr lang="en-US" dirty="0"/>
          </a:p>
        </p:txBody>
      </p:sp>
      <p:sp>
        <p:nvSpPr>
          <p:cNvPr id="4" name="TextBox 3">
            <a:extLst>
              <a:ext uri="{FF2B5EF4-FFF2-40B4-BE49-F238E27FC236}">
                <a16:creationId xmlns:a16="http://schemas.microsoft.com/office/drawing/2014/main" id="{818E44A6-AEE4-CE4D-020F-0306C0FE63EA}"/>
              </a:ext>
            </a:extLst>
          </p:cNvPr>
          <p:cNvSpPr txBox="1"/>
          <p:nvPr/>
        </p:nvSpPr>
        <p:spPr>
          <a:xfrm>
            <a:off x="2807854" y="0"/>
            <a:ext cx="4451928" cy="461665"/>
          </a:xfrm>
          <a:prstGeom prst="rect">
            <a:avLst/>
          </a:prstGeom>
          <a:noFill/>
        </p:spPr>
        <p:txBody>
          <a:bodyPr wrap="square" rtlCol="0">
            <a:spAutoFit/>
          </a:bodyPr>
          <a:lstStyle/>
          <a:p>
            <a:r>
              <a:rPr lang="en-US" sz="2400" b="1" dirty="0"/>
              <a:t>PROTEIN STRUCTURES</a:t>
            </a:r>
            <a:endParaRPr lang="sr-Latn-RS" sz="2400" b="1" dirty="0"/>
          </a:p>
        </p:txBody>
      </p:sp>
      <p:pic>
        <p:nvPicPr>
          <p:cNvPr id="5" name="Picture 4">
            <a:extLst>
              <a:ext uri="{FF2B5EF4-FFF2-40B4-BE49-F238E27FC236}">
                <a16:creationId xmlns:a16="http://schemas.microsoft.com/office/drawing/2014/main" id="{0F4AD182-5C36-B12E-DE7C-5C5632C8726F}"/>
              </a:ext>
            </a:extLst>
          </p:cNvPr>
          <p:cNvPicPr>
            <a:picLocks noChangeAspect="1"/>
          </p:cNvPicPr>
          <p:nvPr/>
        </p:nvPicPr>
        <p:blipFill>
          <a:blip r:embed="rId2"/>
          <a:stretch>
            <a:fillRect/>
          </a:stretch>
        </p:blipFill>
        <p:spPr>
          <a:xfrm>
            <a:off x="1894652" y="3200477"/>
            <a:ext cx="4958730" cy="3657522"/>
          </a:xfrm>
          <a:prstGeom prst="rect">
            <a:avLst/>
          </a:prstGeom>
        </p:spPr>
      </p:pic>
    </p:spTree>
    <p:extLst>
      <p:ext uri="{BB962C8B-B14F-4D97-AF65-F5344CB8AC3E}">
        <p14:creationId xmlns:p14="http://schemas.microsoft.com/office/powerpoint/2010/main" val="19435414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54B6E38-6ADD-7925-20C5-F4F6C0A466FC}"/>
              </a:ext>
            </a:extLst>
          </p:cNvPr>
          <p:cNvSpPr txBox="1"/>
          <p:nvPr/>
        </p:nvSpPr>
        <p:spPr>
          <a:xfrm>
            <a:off x="87745" y="882503"/>
            <a:ext cx="8968509" cy="1754326"/>
          </a:xfrm>
          <a:prstGeom prst="rect">
            <a:avLst/>
          </a:prstGeom>
          <a:noFill/>
        </p:spPr>
        <p:txBody>
          <a:bodyPr wrap="square">
            <a:spAutoFit/>
          </a:bodyPr>
          <a:lstStyle/>
          <a:p>
            <a:r>
              <a:rPr lang="en-US" b="1" dirty="0"/>
              <a:t>Quaternary structure</a:t>
            </a:r>
            <a:r>
              <a:rPr lang="en-US" dirty="0"/>
              <a:t>: This structure is formed </a:t>
            </a:r>
            <a:r>
              <a:rPr lang="en-US" b="1" dirty="0"/>
              <a:t>between two or more polypeptide chains</a:t>
            </a:r>
            <a:r>
              <a:rPr lang="en-US" dirty="0"/>
              <a:t>. Each polypeptide chain is called a subunit and they work together as functional proteins i.e. hemoglobin.  </a:t>
            </a:r>
          </a:p>
          <a:p>
            <a:r>
              <a:rPr lang="en-US" dirty="0"/>
              <a:t>The quaternary structures may occur between </a:t>
            </a:r>
            <a:r>
              <a:rPr lang="en-US" b="1" dirty="0"/>
              <a:t>identical (homomeric) </a:t>
            </a:r>
            <a:r>
              <a:rPr lang="en-US" dirty="0"/>
              <a:t>or </a:t>
            </a:r>
            <a:r>
              <a:rPr lang="en-US" b="1" dirty="0"/>
              <a:t>different polypeptide chains (heteromeric). </a:t>
            </a:r>
            <a:r>
              <a:rPr lang="en-US" dirty="0"/>
              <a:t>The bonds involved in the formation of these structures include hydrophobic bonds, electrostatic bonds, hydrogen bonds, and covalent cross-links</a:t>
            </a:r>
            <a:endParaRPr lang="sr-Latn-RS" dirty="0"/>
          </a:p>
        </p:txBody>
      </p:sp>
      <p:sp>
        <p:nvSpPr>
          <p:cNvPr id="4" name="TextBox 3">
            <a:extLst>
              <a:ext uri="{FF2B5EF4-FFF2-40B4-BE49-F238E27FC236}">
                <a16:creationId xmlns:a16="http://schemas.microsoft.com/office/drawing/2014/main" id="{43724BE5-3E33-DED4-41CC-703EAD2FD420}"/>
              </a:ext>
            </a:extLst>
          </p:cNvPr>
          <p:cNvSpPr txBox="1"/>
          <p:nvPr/>
        </p:nvSpPr>
        <p:spPr>
          <a:xfrm>
            <a:off x="2807854" y="0"/>
            <a:ext cx="4451928" cy="461665"/>
          </a:xfrm>
          <a:prstGeom prst="rect">
            <a:avLst/>
          </a:prstGeom>
          <a:noFill/>
        </p:spPr>
        <p:txBody>
          <a:bodyPr wrap="square" rtlCol="0">
            <a:spAutoFit/>
          </a:bodyPr>
          <a:lstStyle/>
          <a:p>
            <a:r>
              <a:rPr lang="en-US" sz="2400" b="1" dirty="0"/>
              <a:t>PROTEIN STRUCTURES</a:t>
            </a:r>
            <a:endParaRPr lang="sr-Latn-RS" sz="2400" b="1" dirty="0"/>
          </a:p>
        </p:txBody>
      </p:sp>
      <p:pic>
        <p:nvPicPr>
          <p:cNvPr id="5" name="Picture 4">
            <a:extLst>
              <a:ext uri="{FF2B5EF4-FFF2-40B4-BE49-F238E27FC236}">
                <a16:creationId xmlns:a16="http://schemas.microsoft.com/office/drawing/2014/main" id="{E65888C6-2CF2-445D-6A2F-2A09FBA9DD3C}"/>
              </a:ext>
            </a:extLst>
          </p:cNvPr>
          <p:cNvPicPr>
            <a:picLocks noChangeAspect="1"/>
          </p:cNvPicPr>
          <p:nvPr/>
        </p:nvPicPr>
        <p:blipFill>
          <a:blip r:embed="rId2"/>
          <a:stretch>
            <a:fillRect/>
          </a:stretch>
        </p:blipFill>
        <p:spPr>
          <a:xfrm>
            <a:off x="0" y="3158837"/>
            <a:ext cx="9144000" cy="3402676"/>
          </a:xfrm>
          <a:prstGeom prst="rect">
            <a:avLst/>
          </a:prstGeom>
        </p:spPr>
      </p:pic>
    </p:spTree>
    <p:extLst>
      <p:ext uri="{BB962C8B-B14F-4D97-AF65-F5344CB8AC3E}">
        <p14:creationId xmlns:p14="http://schemas.microsoft.com/office/powerpoint/2010/main" val="27872527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E42581-8BBC-B71D-5A77-7D385A29DEB0}"/>
              </a:ext>
            </a:extLst>
          </p:cNvPr>
          <p:cNvPicPr>
            <a:picLocks noChangeAspect="1"/>
          </p:cNvPicPr>
          <p:nvPr/>
        </p:nvPicPr>
        <p:blipFill>
          <a:blip r:embed="rId2"/>
          <a:stretch>
            <a:fillRect/>
          </a:stretch>
        </p:blipFill>
        <p:spPr>
          <a:xfrm>
            <a:off x="1671823" y="267854"/>
            <a:ext cx="5800354" cy="6308437"/>
          </a:xfrm>
          <a:prstGeom prst="rect">
            <a:avLst/>
          </a:prstGeom>
        </p:spPr>
      </p:pic>
    </p:spTree>
    <p:extLst>
      <p:ext uri="{BB962C8B-B14F-4D97-AF65-F5344CB8AC3E}">
        <p14:creationId xmlns:p14="http://schemas.microsoft.com/office/powerpoint/2010/main" val="23970980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11B2C30-9C32-DDA7-108E-9F61D0998A54}"/>
              </a:ext>
            </a:extLst>
          </p:cNvPr>
          <p:cNvSpPr txBox="1"/>
          <p:nvPr/>
        </p:nvSpPr>
        <p:spPr>
          <a:xfrm>
            <a:off x="3328614" y="130629"/>
            <a:ext cx="2486771" cy="461665"/>
          </a:xfrm>
          <a:prstGeom prst="rect">
            <a:avLst/>
          </a:prstGeom>
          <a:noFill/>
        </p:spPr>
        <p:txBody>
          <a:bodyPr wrap="none" rtlCol="0">
            <a:spAutoFit/>
          </a:bodyPr>
          <a:lstStyle/>
          <a:p>
            <a:r>
              <a:rPr lang="en-US" sz="2400" b="1" dirty="0"/>
              <a:t>CARBOHYDRATES </a:t>
            </a:r>
            <a:endParaRPr lang="sr-Latn-RS" sz="2400" b="1" dirty="0"/>
          </a:p>
        </p:txBody>
      </p:sp>
      <p:sp>
        <p:nvSpPr>
          <p:cNvPr id="4" name="TextBox 3">
            <a:extLst>
              <a:ext uri="{FF2B5EF4-FFF2-40B4-BE49-F238E27FC236}">
                <a16:creationId xmlns:a16="http://schemas.microsoft.com/office/drawing/2014/main" id="{CC2CA662-3A6B-EC06-98F5-2D8EDD95B73D}"/>
              </a:ext>
            </a:extLst>
          </p:cNvPr>
          <p:cNvSpPr txBox="1"/>
          <p:nvPr/>
        </p:nvSpPr>
        <p:spPr>
          <a:xfrm>
            <a:off x="0" y="738683"/>
            <a:ext cx="9358604" cy="3693319"/>
          </a:xfrm>
          <a:prstGeom prst="rect">
            <a:avLst/>
          </a:prstGeom>
          <a:noFill/>
        </p:spPr>
        <p:txBody>
          <a:bodyPr wrap="square">
            <a:spAutoFit/>
          </a:bodyPr>
          <a:lstStyle/>
          <a:p>
            <a:r>
              <a:rPr lang="en-US" dirty="0"/>
              <a:t>Carbohydrates are another important class of macromolecules in biochemistry, and they are used primarily as an </a:t>
            </a:r>
            <a:r>
              <a:rPr lang="en-US" b="1" dirty="0"/>
              <a:t>energy source and in cellular signaling and communication</a:t>
            </a:r>
            <a:r>
              <a:rPr lang="en-US" dirty="0"/>
              <a:t>.</a:t>
            </a:r>
          </a:p>
          <a:p>
            <a:endParaRPr lang="en-US" dirty="0"/>
          </a:p>
          <a:p>
            <a:r>
              <a:rPr lang="en-US" dirty="0"/>
              <a:t> Structurally,  they are </a:t>
            </a:r>
            <a:r>
              <a:rPr lang="en-US" b="1" dirty="0"/>
              <a:t>polyhydroxy aldehydes or polyhydroxy ketones</a:t>
            </a:r>
            <a:r>
              <a:rPr lang="en-US" dirty="0"/>
              <a:t>. Carbohydrates are the most abundant biomolecules on earth</a:t>
            </a:r>
          </a:p>
          <a:p>
            <a:endParaRPr lang="en-US" dirty="0"/>
          </a:p>
          <a:p>
            <a:r>
              <a:rPr lang="en-US" dirty="0"/>
              <a:t>The three types of carbohydrates are </a:t>
            </a:r>
            <a:r>
              <a:rPr lang="en-US" b="1" dirty="0"/>
              <a:t>monosaccharides, disaccharides, and polysaccharides</a:t>
            </a:r>
          </a:p>
          <a:p>
            <a:endParaRPr lang="en-US" b="1" dirty="0"/>
          </a:p>
          <a:p>
            <a:r>
              <a:rPr lang="en-US" b="1" dirty="0"/>
              <a:t>Monosaccharides: </a:t>
            </a:r>
          </a:p>
          <a:p>
            <a:r>
              <a:rPr lang="en-US" dirty="0"/>
              <a:t>These are composed of a </a:t>
            </a:r>
            <a:r>
              <a:rPr lang="en-US" b="1" dirty="0"/>
              <a:t>monomeric unit of polyhydroxy aldehyde or ketone</a:t>
            </a:r>
            <a:r>
              <a:rPr lang="en-US" dirty="0"/>
              <a:t>. Monosaccharides are colorless, crystalline solids that are completely soluble in water. They are involved in generating energy for the body.  Examples include </a:t>
            </a:r>
            <a:r>
              <a:rPr lang="en-US" b="1" dirty="0"/>
              <a:t>glucose, fructose, galactose, ribose, and arabinose.</a:t>
            </a:r>
            <a:endParaRPr lang="sr-Latn-RS" b="1" dirty="0"/>
          </a:p>
        </p:txBody>
      </p:sp>
      <p:pic>
        <p:nvPicPr>
          <p:cNvPr id="5" name="Picture 4">
            <a:extLst>
              <a:ext uri="{FF2B5EF4-FFF2-40B4-BE49-F238E27FC236}">
                <a16:creationId xmlns:a16="http://schemas.microsoft.com/office/drawing/2014/main" id="{D0176878-7747-7F1D-4F62-BF4A8CEEDBA3}"/>
              </a:ext>
            </a:extLst>
          </p:cNvPr>
          <p:cNvPicPr>
            <a:picLocks noChangeAspect="1"/>
          </p:cNvPicPr>
          <p:nvPr/>
        </p:nvPicPr>
        <p:blipFill>
          <a:blip r:embed="rId2"/>
          <a:stretch>
            <a:fillRect/>
          </a:stretch>
        </p:blipFill>
        <p:spPr>
          <a:xfrm>
            <a:off x="1903444" y="4320073"/>
            <a:ext cx="5047764" cy="2407298"/>
          </a:xfrm>
          <a:prstGeom prst="rect">
            <a:avLst/>
          </a:prstGeom>
        </p:spPr>
      </p:pic>
    </p:spTree>
    <p:extLst>
      <p:ext uri="{BB962C8B-B14F-4D97-AF65-F5344CB8AC3E}">
        <p14:creationId xmlns:p14="http://schemas.microsoft.com/office/powerpoint/2010/main" val="13194755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ABA076A-A246-2560-C2CF-4482AAD78D5F}"/>
              </a:ext>
            </a:extLst>
          </p:cNvPr>
          <p:cNvSpPr txBox="1"/>
          <p:nvPr/>
        </p:nvSpPr>
        <p:spPr>
          <a:xfrm>
            <a:off x="93304" y="832085"/>
            <a:ext cx="8985381" cy="646331"/>
          </a:xfrm>
          <a:prstGeom prst="rect">
            <a:avLst/>
          </a:prstGeom>
          <a:noFill/>
        </p:spPr>
        <p:txBody>
          <a:bodyPr wrap="square">
            <a:spAutoFit/>
          </a:bodyPr>
          <a:lstStyle/>
          <a:p>
            <a:r>
              <a:rPr lang="en-US" b="1" dirty="0"/>
              <a:t>Disaccharides</a:t>
            </a:r>
            <a:r>
              <a:rPr lang="en-US" dirty="0"/>
              <a:t>: These are composed of </a:t>
            </a:r>
            <a:r>
              <a:rPr lang="en-US" b="1" dirty="0"/>
              <a:t>two monomeric units of monosaccharides </a:t>
            </a:r>
            <a:r>
              <a:rPr lang="en-US" dirty="0"/>
              <a:t>joined by </a:t>
            </a:r>
            <a:r>
              <a:rPr lang="en-US" b="1" dirty="0"/>
              <a:t>O-glycosidic bonds</a:t>
            </a:r>
            <a:r>
              <a:rPr lang="en-US" dirty="0"/>
              <a:t>. </a:t>
            </a:r>
            <a:endParaRPr lang="sr-Latn-RS" dirty="0"/>
          </a:p>
        </p:txBody>
      </p:sp>
      <p:sp>
        <p:nvSpPr>
          <p:cNvPr id="4" name="TextBox 3">
            <a:extLst>
              <a:ext uri="{FF2B5EF4-FFF2-40B4-BE49-F238E27FC236}">
                <a16:creationId xmlns:a16="http://schemas.microsoft.com/office/drawing/2014/main" id="{54356614-7FEA-3289-B627-79DEE1D6AFDF}"/>
              </a:ext>
            </a:extLst>
          </p:cNvPr>
          <p:cNvSpPr txBox="1"/>
          <p:nvPr/>
        </p:nvSpPr>
        <p:spPr>
          <a:xfrm>
            <a:off x="3328614" y="139960"/>
            <a:ext cx="2486771" cy="461665"/>
          </a:xfrm>
          <a:prstGeom prst="rect">
            <a:avLst/>
          </a:prstGeom>
          <a:noFill/>
        </p:spPr>
        <p:txBody>
          <a:bodyPr wrap="none" rtlCol="0">
            <a:spAutoFit/>
          </a:bodyPr>
          <a:lstStyle/>
          <a:p>
            <a:r>
              <a:rPr lang="en-US" sz="2400" b="1" dirty="0"/>
              <a:t>CARBOHYDRATES </a:t>
            </a:r>
            <a:endParaRPr lang="sr-Latn-RS" sz="2400" b="1" dirty="0"/>
          </a:p>
        </p:txBody>
      </p:sp>
      <p:pic>
        <p:nvPicPr>
          <p:cNvPr id="6" name="Picture 5">
            <a:extLst>
              <a:ext uri="{FF2B5EF4-FFF2-40B4-BE49-F238E27FC236}">
                <a16:creationId xmlns:a16="http://schemas.microsoft.com/office/drawing/2014/main" id="{C642091C-AD93-0FA2-DE4B-47BA6EC1167E}"/>
              </a:ext>
            </a:extLst>
          </p:cNvPr>
          <p:cNvPicPr>
            <a:picLocks noChangeAspect="1"/>
          </p:cNvPicPr>
          <p:nvPr/>
        </p:nvPicPr>
        <p:blipFill rotWithShape="1">
          <a:blip r:embed="rId2"/>
          <a:srcRect l="23776" t="21792" r="23571" b="25238"/>
          <a:stretch/>
        </p:blipFill>
        <p:spPr>
          <a:xfrm>
            <a:off x="4077478" y="1920446"/>
            <a:ext cx="5001207" cy="4105469"/>
          </a:xfrm>
          <a:prstGeom prst="rect">
            <a:avLst/>
          </a:prstGeom>
        </p:spPr>
      </p:pic>
      <p:pic>
        <p:nvPicPr>
          <p:cNvPr id="7" name="Picture 6">
            <a:extLst>
              <a:ext uri="{FF2B5EF4-FFF2-40B4-BE49-F238E27FC236}">
                <a16:creationId xmlns:a16="http://schemas.microsoft.com/office/drawing/2014/main" id="{3FF95F17-19D7-F99F-E4DB-19704DA8D0BD}"/>
              </a:ext>
            </a:extLst>
          </p:cNvPr>
          <p:cNvPicPr>
            <a:picLocks noChangeAspect="1"/>
          </p:cNvPicPr>
          <p:nvPr/>
        </p:nvPicPr>
        <p:blipFill>
          <a:blip r:embed="rId3"/>
          <a:stretch>
            <a:fillRect/>
          </a:stretch>
        </p:blipFill>
        <p:spPr>
          <a:xfrm>
            <a:off x="218550" y="2015411"/>
            <a:ext cx="3543562" cy="4105469"/>
          </a:xfrm>
          <a:prstGeom prst="rect">
            <a:avLst/>
          </a:prstGeom>
        </p:spPr>
      </p:pic>
    </p:spTree>
    <p:extLst>
      <p:ext uri="{BB962C8B-B14F-4D97-AF65-F5344CB8AC3E}">
        <p14:creationId xmlns:p14="http://schemas.microsoft.com/office/powerpoint/2010/main" val="18271012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79915EE-07A7-7DE2-BDDC-C09F7033F0FE}"/>
              </a:ext>
            </a:extLst>
          </p:cNvPr>
          <p:cNvSpPr txBox="1"/>
          <p:nvPr/>
        </p:nvSpPr>
        <p:spPr>
          <a:xfrm>
            <a:off x="3328614" y="0"/>
            <a:ext cx="2486771" cy="461665"/>
          </a:xfrm>
          <a:prstGeom prst="rect">
            <a:avLst/>
          </a:prstGeom>
          <a:noFill/>
        </p:spPr>
        <p:txBody>
          <a:bodyPr wrap="none" rtlCol="0">
            <a:spAutoFit/>
          </a:bodyPr>
          <a:lstStyle/>
          <a:p>
            <a:r>
              <a:rPr lang="en-US" sz="2400" b="1" dirty="0"/>
              <a:t>CARBOHYDRATES </a:t>
            </a:r>
            <a:endParaRPr lang="sr-Latn-RS" sz="2400" b="1" dirty="0"/>
          </a:p>
        </p:txBody>
      </p:sp>
      <p:sp>
        <p:nvSpPr>
          <p:cNvPr id="4" name="TextBox 3">
            <a:extLst>
              <a:ext uri="{FF2B5EF4-FFF2-40B4-BE49-F238E27FC236}">
                <a16:creationId xmlns:a16="http://schemas.microsoft.com/office/drawing/2014/main" id="{E232119D-7812-4222-3228-0F0065F8B356}"/>
              </a:ext>
            </a:extLst>
          </p:cNvPr>
          <p:cNvSpPr txBox="1"/>
          <p:nvPr/>
        </p:nvSpPr>
        <p:spPr>
          <a:xfrm>
            <a:off x="32656" y="415330"/>
            <a:ext cx="9078686" cy="5355312"/>
          </a:xfrm>
          <a:prstGeom prst="rect">
            <a:avLst/>
          </a:prstGeom>
          <a:noFill/>
        </p:spPr>
        <p:txBody>
          <a:bodyPr wrap="square">
            <a:spAutoFit/>
          </a:bodyPr>
          <a:lstStyle/>
          <a:p>
            <a:r>
              <a:rPr lang="en-US" b="1" dirty="0"/>
              <a:t>Polysaccharides:</a:t>
            </a:r>
            <a:r>
              <a:rPr lang="en-US" dirty="0"/>
              <a:t> These consist of </a:t>
            </a:r>
            <a:r>
              <a:rPr lang="en-US" b="1" dirty="0"/>
              <a:t>more than two monosaccharide monomer units joined by glycosidic bonds</a:t>
            </a:r>
            <a:r>
              <a:rPr lang="en-US" dirty="0"/>
              <a:t>. They are also known as glycans. </a:t>
            </a:r>
          </a:p>
          <a:p>
            <a:endParaRPr lang="en-US" dirty="0"/>
          </a:p>
          <a:p>
            <a:r>
              <a:rPr lang="en-US" dirty="0"/>
              <a:t>There are two types:</a:t>
            </a:r>
          </a:p>
          <a:p>
            <a:pPr marL="285750" indent="-285750">
              <a:buFont typeface="Arial" panose="020B0604020202020204" pitchFamily="34" charset="0"/>
              <a:buChar char="•"/>
            </a:pPr>
            <a:r>
              <a:rPr lang="en-US" b="1" dirty="0"/>
              <a:t>Homopolysaccharides</a:t>
            </a:r>
          </a:p>
          <a:p>
            <a:pPr marL="285750" indent="-285750">
              <a:buFont typeface="Arial" panose="020B0604020202020204" pitchFamily="34" charset="0"/>
              <a:buChar char="•"/>
            </a:pPr>
            <a:r>
              <a:rPr lang="en-US" b="1" dirty="0"/>
              <a:t>Heteropolysaccharides</a:t>
            </a:r>
          </a:p>
          <a:p>
            <a:endParaRPr lang="en-US" dirty="0"/>
          </a:p>
          <a:p>
            <a:r>
              <a:rPr lang="en-US" b="1" dirty="0"/>
              <a:t>Homopolysaccharides</a:t>
            </a:r>
            <a:r>
              <a:rPr lang="en-US" dirty="0"/>
              <a:t> are composed of only a </a:t>
            </a:r>
            <a:r>
              <a:rPr lang="en-US" b="1" dirty="0"/>
              <a:t>single type of monosaccharide monomeric unit</a:t>
            </a:r>
            <a:r>
              <a:rPr lang="en-US" dirty="0"/>
              <a:t>. </a:t>
            </a:r>
          </a:p>
          <a:p>
            <a:endParaRPr lang="en-US" dirty="0"/>
          </a:p>
          <a:p>
            <a:r>
              <a:rPr lang="en-US" dirty="0"/>
              <a:t>Based on the function they perform, homopolysaccharides are classified into </a:t>
            </a:r>
            <a:r>
              <a:rPr lang="en-US" b="1" dirty="0"/>
              <a:t>two groups:</a:t>
            </a:r>
          </a:p>
          <a:p>
            <a:endParaRPr lang="en-US" dirty="0"/>
          </a:p>
          <a:p>
            <a:r>
              <a:rPr lang="en-US" b="1" dirty="0"/>
              <a:t>Structural polysaccharides</a:t>
            </a:r>
            <a:r>
              <a:rPr lang="en-US" dirty="0"/>
              <a:t>: They provide mechanical stability to cells, organs, and organisms. Examples are </a:t>
            </a:r>
            <a:r>
              <a:rPr lang="en-US" b="1" dirty="0"/>
              <a:t>chitin and cellulose</a:t>
            </a:r>
            <a:r>
              <a:rPr lang="en-US" dirty="0"/>
              <a:t>. Chitin is involved in the construction of a fungal cell wall, while cellulose is one of the major constituents of plant cells. Cellulose is the polysaccharide that forms a straight chain and is composed of </a:t>
            </a:r>
            <a:r>
              <a:rPr lang="en-US" b="1" dirty="0"/>
              <a:t>only β  -D-glucose units joined by the </a:t>
            </a:r>
            <a:r>
              <a:rPr lang="el-GR" b="1" dirty="0"/>
              <a:t>β</a:t>
            </a:r>
            <a:r>
              <a:rPr lang="en-US" b="1" dirty="0"/>
              <a:t> 1,4-glycosidic linkage</a:t>
            </a:r>
            <a:r>
              <a:rPr lang="en-US" dirty="0"/>
              <a:t> between the </a:t>
            </a:r>
            <a:r>
              <a:rPr lang="en-US" b="1" dirty="0"/>
              <a:t>OH group of the first carbon of the glucose unit and the OH group of the fourth carbon of the next glucose unit</a:t>
            </a:r>
            <a:r>
              <a:rPr lang="en-US" dirty="0"/>
              <a:t>.</a:t>
            </a:r>
          </a:p>
          <a:p>
            <a:endParaRPr lang="en-US" dirty="0"/>
          </a:p>
          <a:p>
            <a:endParaRPr lang="en-US" dirty="0"/>
          </a:p>
        </p:txBody>
      </p:sp>
      <p:pic>
        <p:nvPicPr>
          <p:cNvPr id="5" name="Picture 4">
            <a:extLst>
              <a:ext uri="{FF2B5EF4-FFF2-40B4-BE49-F238E27FC236}">
                <a16:creationId xmlns:a16="http://schemas.microsoft.com/office/drawing/2014/main" id="{A7EAD2DA-2A94-44BD-3D09-260551F98BA7}"/>
              </a:ext>
            </a:extLst>
          </p:cNvPr>
          <p:cNvPicPr>
            <a:picLocks noChangeAspect="1"/>
          </p:cNvPicPr>
          <p:nvPr/>
        </p:nvPicPr>
        <p:blipFill>
          <a:blip r:embed="rId2"/>
          <a:stretch>
            <a:fillRect/>
          </a:stretch>
        </p:blipFill>
        <p:spPr>
          <a:xfrm>
            <a:off x="2584579" y="5242560"/>
            <a:ext cx="3810000" cy="1540794"/>
          </a:xfrm>
          <a:prstGeom prst="rect">
            <a:avLst/>
          </a:prstGeom>
        </p:spPr>
      </p:pic>
    </p:spTree>
    <p:extLst>
      <p:ext uri="{BB962C8B-B14F-4D97-AF65-F5344CB8AC3E}">
        <p14:creationId xmlns:p14="http://schemas.microsoft.com/office/powerpoint/2010/main" val="4680110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2CAB7C9-C18D-CD08-5B5E-321A5DF96D5A}"/>
              </a:ext>
            </a:extLst>
          </p:cNvPr>
          <p:cNvSpPr txBox="1"/>
          <p:nvPr/>
        </p:nvSpPr>
        <p:spPr>
          <a:xfrm>
            <a:off x="36774" y="461665"/>
            <a:ext cx="9107226" cy="4524315"/>
          </a:xfrm>
          <a:prstGeom prst="rect">
            <a:avLst/>
          </a:prstGeom>
          <a:noFill/>
        </p:spPr>
        <p:txBody>
          <a:bodyPr wrap="square">
            <a:spAutoFit/>
          </a:bodyPr>
          <a:lstStyle/>
          <a:p>
            <a:r>
              <a:rPr lang="en-US" b="1" dirty="0"/>
              <a:t>Storage polysaccharides</a:t>
            </a:r>
            <a:r>
              <a:rPr lang="en-US" dirty="0"/>
              <a:t>: They serve as </a:t>
            </a:r>
            <a:r>
              <a:rPr lang="en-US" b="1" dirty="0"/>
              <a:t>carbohydrate stores of energy </a:t>
            </a:r>
            <a:r>
              <a:rPr lang="en-US" dirty="0"/>
              <a:t>that release sugar monomers when required by the body. Examples include </a:t>
            </a:r>
            <a:r>
              <a:rPr lang="en-US" b="1" dirty="0"/>
              <a:t>starch, glycogen, and inulin</a:t>
            </a:r>
            <a:r>
              <a:rPr lang="en-US" dirty="0"/>
              <a:t>. </a:t>
            </a:r>
          </a:p>
          <a:p>
            <a:endParaRPr lang="en-US" b="1" dirty="0"/>
          </a:p>
          <a:p>
            <a:r>
              <a:rPr lang="en-US" b="1" dirty="0"/>
              <a:t>Starch stores energy for plants</a:t>
            </a:r>
            <a:r>
              <a:rPr lang="en-US" dirty="0"/>
              <a:t>. In animals, it is catalyzed by the enzyme amylase (found in saliva) to fulfill the energy requirement. </a:t>
            </a:r>
            <a:r>
              <a:rPr lang="en-US" b="1" dirty="0"/>
              <a:t>It is a polymer of α-glucose joined by </a:t>
            </a:r>
            <a:r>
              <a:rPr lang="el-GR" b="1" dirty="0"/>
              <a:t>α</a:t>
            </a:r>
            <a:r>
              <a:rPr lang="en-US" b="1" dirty="0"/>
              <a:t> 1,4-glycosidic bonds. </a:t>
            </a:r>
            <a:r>
              <a:rPr lang="en-US" dirty="0"/>
              <a:t>It mainly contains two components- </a:t>
            </a:r>
            <a:r>
              <a:rPr lang="en-US" b="1" dirty="0"/>
              <a:t>Amylose and Amylopectin. Amylose </a:t>
            </a:r>
            <a:r>
              <a:rPr lang="en-US" dirty="0"/>
              <a:t>is soluble in water, contains around 15-20% of starch, and is a </a:t>
            </a:r>
            <a:r>
              <a:rPr lang="en-US" b="1" dirty="0"/>
              <a:t>long unbranched chain with α-D+ glucose connected by </a:t>
            </a:r>
            <a:r>
              <a:rPr lang="el-GR" b="1" dirty="0"/>
              <a:t>α</a:t>
            </a:r>
            <a:r>
              <a:rPr lang="en-US" b="1" dirty="0"/>
              <a:t> 1-4 glycosidic linkage.  Amylopectin </a:t>
            </a:r>
            <a:r>
              <a:rPr lang="en-US" dirty="0"/>
              <a:t>is about 80-85% of starch, not soluble in water and</a:t>
            </a:r>
            <a:r>
              <a:rPr lang="en-US" b="1" dirty="0"/>
              <a:t> it is a branched-chain glucose polymer formed by linear </a:t>
            </a:r>
            <a:r>
              <a:rPr lang="el-GR" b="1" dirty="0"/>
              <a:t>α 1-4 </a:t>
            </a:r>
            <a:r>
              <a:rPr lang="en-US" b="1" dirty="0"/>
              <a:t>glycosidic and branched </a:t>
            </a:r>
            <a:r>
              <a:rPr lang="el-GR" b="1" dirty="0"/>
              <a:t>α 1-</a:t>
            </a:r>
            <a:r>
              <a:rPr lang="en-US" b="1" dirty="0"/>
              <a:t>6</a:t>
            </a:r>
            <a:r>
              <a:rPr lang="el-GR" b="1" dirty="0"/>
              <a:t> </a:t>
            </a:r>
            <a:r>
              <a:rPr lang="en-US" b="1" dirty="0"/>
              <a:t>glycosidic linkage.</a:t>
            </a:r>
          </a:p>
          <a:p>
            <a:endParaRPr lang="en-US" b="1" dirty="0"/>
          </a:p>
          <a:p>
            <a:r>
              <a:rPr lang="en-US" dirty="0"/>
              <a:t>In animals, carbohydrates are stored in the form of </a:t>
            </a:r>
            <a:r>
              <a:rPr lang="en-US" b="1" dirty="0"/>
              <a:t>glycogen</a:t>
            </a:r>
            <a:r>
              <a:rPr lang="en-US" dirty="0"/>
              <a:t>. It is also called </a:t>
            </a:r>
            <a:r>
              <a:rPr lang="en-US" b="1" dirty="0"/>
              <a:t>animal starch </a:t>
            </a:r>
            <a:r>
              <a:rPr lang="en-US" dirty="0"/>
              <a:t>structurally similar </a:t>
            </a:r>
            <a:r>
              <a:rPr lang="en-US" b="1" dirty="0"/>
              <a:t>to amylopectin</a:t>
            </a:r>
            <a:r>
              <a:rPr lang="en-US" dirty="0"/>
              <a:t>. It is present in the </a:t>
            </a:r>
            <a:r>
              <a:rPr lang="en-US" b="1" dirty="0"/>
              <a:t>liver, muscles as well as in the brain</a:t>
            </a:r>
            <a:r>
              <a:rPr lang="en-US" dirty="0"/>
              <a:t>. The enzymes break down the glycogen into glucose whenever the body needs it. We can also find glycogen in yeast and fungi. </a:t>
            </a:r>
          </a:p>
          <a:p>
            <a:endParaRPr lang="en-US" dirty="0"/>
          </a:p>
        </p:txBody>
      </p:sp>
      <p:sp>
        <p:nvSpPr>
          <p:cNvPr id="4" name="TextBox 3">
            <a:extLst>
              <a:ext uri="{FF2B5EF4-FFF2-40B4-BE49-F238E27FC236}">
                <a16:creationId xmlns:a16="http://schemas.microsoft.com/office/drawing/2014/main" id="{02F74858-2AC8-C47D-938D-07690AAFA599}"/>
              </a:ext>
            </a:extLst>
          </p:cNvPr>
          <p:cNvSpPr txBox="1"/>
          <p:nvPr/>
        </p:nvSpPr>
        <p:spPr>
          <a:xfrm>
            <a:off x="3328614" y="0"/>
            <a:ext cx="2486771" cy="461665"/>
          </a:xfrm>
          <a:prstGeom prst="rect">
            <a:avLst/>
          </a:prstGeom>
          <a:noFill/>
        </p:spPr>
        <p:txBody>
          <a:bodyPr wrap="none" rtlCol="0">
            <a:spAutoFit/>
          </a:bodyPr>
          <a:lstStyle/>
          <a:p>
            <a:r>
              <a:rPr lang="en-US" sz="2400" b="1" dirty="0"/>
              <a:t>CARBOHYDRATES </a:t>
            </a:r>
            <a:endParaRPr lang="sr-Latn-RS" sz="2400" b="1" dirty="0"/>
          </a:p>
        </p:txBody>
      </p:sp>
      <p:pic>
        <p:nvPicPr>
          <p:cNvPr id="5" name="Picture 4">
            <a:extLst>
              <a:ext uri="{FF2B5EF4-FFF2-40B4-BE49-F238E27FC236}">
                <a16:creationId xmlns:a16="http://schemas.microsoft.com/office/drawing/2014/main" id="{5E35321A-59E5-F1EB-546F-BD4AD60E6F9A}"/>
              </a:ext>
            </a:extLst>
          </p:cNvPr>
          <p:cNvPicPr>
            <a:picLocks noChangeAspect="1"/>
          </p:cNvPicPr>
          <p:nvPr/>
        </p:nvPicPr>
        <p:blipFill>
          <a:blip r:embed="rId2"/>
          <a:stretch>
            <a:fillRect/>
          </a:stretch>
        </p:blipFill>
        <p:spPr>
          <a:xfrm>
            <a:off x="520607" y="4678950"/>
            <a:ext cx="3678531" cy="2041675"/>
          </a:xfrm>
          <a:prstGeom prst="rect">
            <a:avLst/>
          </a:prstGeom>
        </p:spPr>
      </p:pic>
      <p:pic>
        <p:nvPicPr>
          <p:cNvPr id="6" name="Picture 5">
            <a:extLst>
              <a:ext uri="{FF2B5EF4-FFF2-40B4-BE49-F238E27FC236}">
                <a16:creationId xmlns:a16="http://schemas.microsoft.com/office/drawing/2014/main" id="{60646EDC-B2D9-BDBE-535B-6559AE0AB455}"/>
              </a:ext>
            </a:extLst>
          </p:cNvPr>
          <p:cNvPicPr>
            <a:picLocks noChangeAspect="1"/>
          </p:cNvPicPr>
          <p:nvPr/>
        </p:nvPicPr>
        <p:blipFill>
          <a:blip r:embed="rId3"/>
          <a:stretch>
            <a:fillRect/>
          </a:stretch>
        </p:blipFill>
        <p:spPr>
          <a:xfrm>
            <a:off x="4536489" y="4541576"/>
            <a:ext cx="4086904" cy="2316424"/>
          </a:xfrm>
          <a:prstGeom prst="rect">
            <a:avLst/>
          </a:prstGeom>
        </p:spPr>
      </p:pic>
    </p:spTree>
    <p:extLst>
      <p:ext uri="{BB962C8B-B14F-4D97-AF65-F5344CB8AC3E}">
        <p14:creationId xmlns:p14="http://schemas.microsoft.com/office/powerpoint/2010/main" val="2192118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E1BCA6-71D0-2CB7-7FA7-0BCA03190D8A}"/>
              </a:ext>
            </a:extLst>
          </p:cNvPr>
          <p:cNvSpPr txBox="1"/>
          <p:nvPr/>
        </p:nvSpPr>
        <p:spPr>
          <a:xfrm>
            <a:off x="8878" y="1416038"/>
            <a:ext cx="8868792" cy="1477328"/>
          </a:xfrm>
          <a:prstGeom prst="rect">
            <a:avLst/>
          </a:prstGeom>
          <a:noFill/>
        </p:spPr>
        <p:txBody>
          <a:bodyPr wrap="square">
            <a:spAutoFit/>
          </a:bodyPr>
          <a:lstStyle/>
          <a:p>
            <a:r>
              <a:rPr lang="en-US" dirty="0"/>
              <a:t>Stud</a:t>
            </a:r>
            <a:r>
              <a:rPr lang="sr-Latn-RS" dirty="0"/>
              <a:t>ies</a:t>
            </a:r>
            <a:r>
              <a:rPr lang="en-US" dirty="0"/>
              <a:t> the </a:t>
            </a:r>
            <a:r>
              <a:rPr lang="en-US" b="1" dirty="0"/>
              <a:t>structure and behavior of the complex molecules </a:t>
            </a:r>
            <a:r>
              <a:rPr lang="en-US" dirty="0"/>
              <a:t>found in biological material and</a:t>
            </a:r>
            <a:r>
              <a:rPr lang="sr-Latn-RS" dirty="0"/>
              <a:t> </a:t>
            </a:r>
            <a:r>
              <a:rPr lang="en-US" dirty="0"/>
              <a:t>the ways these molecules </a:t>
            </a:r>
            <a:r>
              <a:rPr lang="en-US" b="1" dirty="0"/>
              <a:t>interact to form cells, tissues</a:t>
            </a:r>
            <a:r>
              <a:rPr lang="sr-Latn-RS" b="1" dirty="0"/>
              <a:t>,</a:t>
            </a:r>
            <a:r>
              <a:rPr lang="en-US" b="1" dirty="0"/>
              <a:t> and whole </a:t>
            </a:r>
            <a:r>
              <a:rPr lang="sr-Latn-RS" b="1" dirty="0"/>
              <a:t>organisms</a:t>
            </a:r>
            <a:r>
              <a:rPr lang="sr-Latn-RS" dirty="0"/>
              <a:t>.</a:t>
            </a:r>
            <a:endParaRPr lang="en-US" dirty="0"/>
          </a:p>
          <a:p>
            <a:r>
              <a:rPr lang="en-US" dirty="0"/>
              <a:t>Biochemistry has become the foundation for understanding all biological processes. It has provided explanations for the causes of many diseases in humans, animals</a:t>
            </a:r>
            <a:r>
              <a:rPr lang="sr-Latn-RS" dirty="0"/>
              <a:t>,</a:t>
            </a:r>
            <a:r>
              <a:rPr lang="en-US" dirty="0"/>
              <a:t> and plants.</a:t>
            </a:r>
            <a:endParaRPr lang="sr-Latn-RS" dirty="0"/>
          </a:p>
          <a:p>
            <a:endParaRPr lang="sr-Latn-RS" dirty="0"/>
          </a:p>
        </p:txBody>
      </p:sp>
      <p:sp>
        <p:nvSpPr>
          <p:cNvPr id="5" name="TextBox 4">
            <a:extLst>
              <a:ext uri="{FF2B5EF4-FFF2-40B4-BE49-F238E27FC236}">
                <a16:creationId xmlns:a16="http://schemas.microsoft.com/office/drawing/2014/main" id="{BF5BF7C1-6E29-0EDA-F175-6C492444F925}"/>
              </a:ext>
            </a:extLst>
          </p:cNvPr>
          <p:cNvSpPr txBox="1"/>
          <p:nvPr/>
        </p:nvSpPr>
        <p:spPr>
          <a:xfrm>
            <a:off x="2323730" y="120441"/>
            <a:ext cx="5668392" cy="461665"/>
          </a:xfrm>
          <a:prstGeom prst="rect">
            <a:avLst/>
          </a:prstGeom>
          <a:noFill/>
        </p:spPr>
        <p:txBody>
          <a:bodyPr wrap="square">
            <a:spAutoFit/>
          </a:bodyPr>
          <a:lstStyle/>
          <a:p>
            <a:r>
              <a:rPr lang="sr-Latn-RS" sz="2400" b="1" dirty="0"/>
              <a:t>PRINCIPAL AREAS OF BIOCHEMISTRY</a:t>
            </a:r>
          </a:p>
        </p:txBody>
      </p:sp>
      <p:sp>
        <p:nvSpPr>
          <p:cNvPr id="8" name="TextBox 7">
            <a:extLst>
              <a:ext uri="{FF2B5EF4-FFF2-40B4-BE49-F238E27FC236}">
                <a16:creationId xmlns:a16="http://schemas.microsoft.com/office/drawing/2014/main" id="{C428E6F2-1D24-A19A-27D6-90E5D83F8C05}"/>
              </a:ext>
            </a:extLst>
          </p:cNvPr>
          <p:cNvSpPr txBox="1"/>
          <p:nvPr/>
        </p:nvSpPr>
        <p:spPr>
          <a:xfrm>
            <a:off x="8878" y="963555"/>
            <a:ext cx="3835987" cy="369332"/>
          </a:xfrm>
          <a:prstGeom prst="rect">
            <a:avLst/>
          </a:prstGeom>
          <a:noFill/>
        </p:spPr>
        <p:txBody>
          <a:bodyPr wrap="none" rtlCol="0">
            <a:spAutoFit/>
          </a:bodyPr>
          <a:lstStyle/>
          <a:p>
            <a:r>
              <a:rPr lang="sr-Latn-RS" b="1" dirty="0"/>
              <a:t>STRUCTURE-FUNCTION RELATIONSHIP</a:t>
            </a:r>
          </a:p>
        </p:txBody>
      </p:sp>
      <p:sp>
        <p:nvSpPr>
          <p:cNvPr id="11" name="TextBox 10">
            <a:extLst>
              <a:ext uri="{FF2B5EF4-FFF2-40B4-BE49-F238E27FC236}">
                <a16:creationId xmlns:a16="http://schemas.microsoft.com/office/drawing/2014/main" id="{8817B418-A33B-91B2-B2FE-2724E9A26FD5}"/>
              </a:ext>
            </a:extLst>
          </p:cNvPr>
          <p:cNvSpPr txBox="1"/>
          <p:nvPr/>
        </p:nvSpPr>
        <p:spPr>
          <a:xfrm>
            <a:off x="0" y="3440097"/>
            <a:ext cx="8930936" cy="1477328"/>
          </a:xfrm>
          <a:prstGeom prst="rect">
            <a:avLst/>
          </a:prstGeom>
          <a:noFill/>
        </p:spPr>
        <p:txBody>
          <a:bodyPr wrap="square">
            <a:spAutoFit/>
          </a:bodyPr>
          <a:lstStyle/>
          <a:p>
            <a:r>
              <a:rPr lang="en-US" dirty="0"/>
              <a:t>Enzymology is a field of study in Biochemistry that deals with a specific group of proteins called </a:t>
            </a:r>
            <a:r>
              <a:rPr lang="en-US" b="1" dirty="0"/>
              <a:t>enzymes</a:t>
            </a:r>
            <a:r>
              <a:rPr lang="en-US" dirty="0"/>
              <a:t>. These proteins </a:t>
            </a:r>
            <a:r>
              <a:rPr lang="en-US" b="1" dirty="0"/>
              <a:t>accelerate specific chemical reactions in a biological system</a:t>
            </a:r>
            <a:r>
              <a:rPr lang="en-US" dirty="0"/>
              <a:t>, and these reactions are </a:t>
            </a:r>
            <a:r>
              <a:rPr lang="en-US" b="1" dirty="0"/>
              <a:t>essential to the growth, development, adaptation, and survival of the organism</a:t>
            </a:r>
            <a:r>
              <a:rPr lang="en-US" dirty="0"/>
              <a:t>. The absence, accumulation, or dysfunctionality of an enzyme has drastic effects on the living organism, some of which are reflected as metabolic disorders.</a:t>
            </a:r>
            <a:endParaRPr lang="sr-Latn-RS" dirty="0"/>
          </a:p>
        </p:txBody>
      </p:sp>
      <p:sp>
        <p:nvSpPr>
          <p:cNvPr id="13" name="TextBox 12">
            <a:extLst>
              <a:ext uri="{FF2B5EF4-FFF2-40B4-BE49-F238E27FC236}">
                <a16:creationId xmlns:a16="http://schemas.microsoft.com/office/drawing/2014/main" id="{DA2E9460-83D1-3AA6-B780-CC741DB3BB6F}"/>
              </a:ext>
            </a:extLst>
          </p:cNvPr>
          <p:cNvSpPr txBox="1"/>
          <p:nvPr/>
        </p:nvSpPr>
        <p:spPr>
          <a:xfrm>
            <a:off x="8878" y="3059668"/>
            <a:ext cx="4594194" cy="369332"/>
          </a:xfrm>
          <a:prstGeom prst="rect">
            <a:avLst/>
          </a:prstGeom>
          <a:noFill/>
        </p:spPr>
        <p:txBody>
          <a:bodyPr wrap="square">
            <a:spAutoFit/>
          </a:bodyPr>
          <a:lstStyle/>
          <a:p>
            <a:r>
              <a:rPr lang="en-US" b="1" dirty="0"/>
              <a:t>ENZYMOLOGY </a:t>
            </a:r>
            <a:endParaRPr lang="sr-Latn-RS" b="1" dirty="0"/>
          </a:p>
        </p:txBody>
      </p:sp>
    </p:spTree>
    <p:extLst>
      <p:ext uri="{BB962C8B-B14F-4D97-AF65-F5344CB8AC3E}">
        <p14:creationId xmlns:p14="http://schemas.microsoft.com/office/powerpoint/2010/main" val="2630202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ED90654-5E34-4DFC-F602-AC9901007C89}"/>
              </a:ext>
            </a:extLst>
          </p:cNvPr>
          <p:cNvPicPr>
            <a:picLocks noChangeAspect="1"/>
          </p:cNvPicPr>
          <p:nvPr/>
        </p:nvPicPr>
        <p:blipFill>
          <a:blip r:embed="rId2"/>
          <a:stretch>
            <a:fillRect/>
          </a:stretch>
        </p:blipFill>
        <p:spPr>
          <a:xfrm>
            <a:off x="180643" y="204187"/>
            <a:ext cx="4293703" cy="3693474"/>
          </a:xfrm>
          <a:prstGeom prst="rect">
            <a:avLst/>
          </a:prstGeom>
        </p:spPr>
      </p:pic>
      <p:pic>
        <p:nvPicPr>
          <p:cNvPr id="3" name="Picture 2">
            <a:extLst>
              <a:ext uri="{FF2B5EF4-FFF2-40B4-BE49-F238E27FC236}">
                <a16:creationId xmlns:a16="http://schemas.microsoft.com/office/drawing/2014/main" id="{E4A28FE1-D05A-C9EE-C3AD-FA3AD412C340}"/>
              </a:ext>
            </a:extLst>
          </p:cNvPr>
          <p:cNvPicPr>
            <a:picLocks noChangeAspect="1"/>
          </p:cNvPicPr>
          <p:nvPr/>
        </p:nvPicPr>
        <p:blipFill>
          <a:blip r:embed="rId3"/>
          <a:stretch>
            <a:fillRect/>
          </a:stretch>
        </p:blipFill>
        <p:spPr>
          <a:xfrm>
            <a:off x="4474346" y="337351"/>
            <a:ext cx="4214913" cy="3866225"/>
          </a:xfrm>
          <a:prstGeom prst="rect">
            <a:avLst/>
          </a:prstGeom>
        </p:spPr>
      </p:pic>
      <p:pic>
        <p:nvPicPr>
          <p:cNvPr id="4" name="Picture 3">
            <a:extLst>
              <a:ext uri="{FF2B5EF4-FFF2-40B4-BE49-F238E27FC236}">
                <a16:creationId xmlns:a16="http://schemas.microsoft.com/office/drawing/2014/main" id="{59C548E9-EBE2-B93F-9D09-5C23300E9232}"/>
              </a:ext>
            </a:extLst>
          </p:cNvPr>
          <p:cNvPicPr>
            <a:picLocks noChangeAspect="1"/>
          </p:cNvPicPr>
          <p:nvPr/>
        </p:nvPicPr>
        <p:blipFill>
          <a:blip r:embed="rId4"/>
          <a:stretch>
            <a:fillRect/>
          </a:stretch>
        </p:blipFill>
        <p:spPr>
          <a:xfrm>
            <a:off x="2228295" y="4203576"/>
            <a:ext cx="3737499" cy="2654424"/>
          </a:xfrm>
          <a:prstGeom prst="rect">
            <a:avLst/>
          </a:prstGeom>
        </p:spPr>
      </p:pic>
    </p:spTree>
    <p:extLst>
      <p:ext uri="{BB962C8B-B14F-4D97-AF65-F5344CB8AC3E}">
        <p14:creationId xmlns:p14="http://schemas.microsoft.com/office/powerpoint/2010/main" val="40153409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469CB83-2889-3DAC-98AC-427E435A9FB9}"/>
              </a:ext>
            </a:extLst>
          </p:cNvPr>
          <p:cNvSpPr txBox="1"/>
          <p:nvPr/>
        </p:nvSpPr>
        <p:spPr>
          <a:xfrm>
            <a:off x="3328614" y="0"/>
            <a:ext cx="2486771" cy="461665"/>
          </a:xfrm>
          <a:prstGeom prst="rect">
            <a:avLst/>
          </a:prstGeom>
          <a:noFill/>
        </p:spPr>
        <p:txBody>
          <a:bodyPr wrap="none" rtlCol="0">
            <a:spAutoFit/>
          </a:bodyPr>
          <a:lstStyle/>
          <a:p>
            <a:r>
              <a:rPr lang="en-US" sz="2400" b="1" dirty="0"/>
              <a:t>CARBOHYDRATES </a:t>
            </a:r>
            <a:endParaRPr lang="sr-Latn-RS" sz="2400" b="1" dirty="0"/>
          </a:p>
        </p:txBody>
      </p:sp>
      <p:sp>
        <p:nvSpPr>
          <p:cNvPr id="4" name="TextBox 3">
            <a:extLst>
              <a:ext uri="{FF2B5EF4-FFF2-40B4-BE49-F238E27FC236}">
                <a16:creationId xmlns:a16="http://schemas.microsoft.com/office/drawing/2014/main" id="{F0D9D27F-6AF6-98CC-4B81-CEA340DAB324}"/>
              </a:ext>
            </a:extLst>
          </p:cNvPr>
          <p:cNvSpPr txBox="1"/>
          <p:nvPr/>
        </p:nvSpPr>
        <p:spPr>
          <a:xfrm>
            <a:off x="0" y="837084"/>
            <a:ext cx="9144000" cy="1754326"/>
          </a:xfrm>
          <a:prstGeom prst="rect">
            <a:avLst/>
          </a:prstGeom>
          <a:noFill/>
        </p:spPr>
        <p:txBody>
          <a:bodyPr wrap="square">
            <a:spAutoFit/>
          </a:bodyPr>
          <a:lstStyle/>
          <a:p>
            <a:r>
              <a:rPr lang="sr-Latn-RS" b="1" dirty="0"/>
              <a:t>Heteropolysaccharides</a:t>
            </a:r>
            <a:r>
              <a:rPr lang="sr-Latn-RS" dirty="0"/>
              <a:t>: They contain </a:t>
            </a:r>
            <a:r>
              <a:rPr lang="sr-Latn-RS" b="1" dirty="0"/>
              <a:t>two or more different types of </a:t>
            </a:r>
            <a:r>
              <a:rPr lang="en-US" b="1" dirty="0"/>
              <a:t>monosaccharide </a:t>
            </a:r>
            <a:r>
              <a:rPr lang="sr-Latn-RS" b="1" dirty="0"/>
              <a:t>units</a:t>
            </a:r>
            <a:r>
              <a:rPr lang="sr-Latn-RS" dirty="0"/>
              <a:t>. </a:t>
            </a:r>
            <a:endParaRPr lang="en-US" dirty="0"/>
          </a:p>
          <a:p>
            <a:r>
              <a:rPr lang="sr-Latn-RS" dirty="0"/>
              <a:t>It includes </a:t>
            </a:r>
            <a:r>
              <a:rPr lang="sr-Latn-RS" b="1" dirty="0"/>
              <a:t>glycosaminoglycans</a:t>
            </a:r>
            <a:r>
              <a:rPr lang="sr-Latn-RS" dirty="0"/>
              <a:t> like </a:t>
            </a:r>
            <a:r>
              <a:rPr lang="sr-Latn-RS" b="1" dirty="0"/>
              <a:t>hyaluronic acid, heparan sulfate, keratan sulfate, and murein</a:t>
            </a:r>
            <a:r>
              <a:rPr lang="sr-Latn-RS" dirty="0"/>
              <a:t>. </a:t>
            </a:r>
            <a:endParaRPr lang="en-US" dirty="0"/>
          </a:p>
          <a:p>
            <a:r>
              <a:rPr lang="sr-Latn-RS" dirty="0"/>
              <a:t>These polysaccharides have diverse functions. For example, </a:t>
            </a:r>
            <a:r>
              <a:rPr lang="sr-Latn-RS" b="1" dirty="0"/>
              <a:t>heparin</a:t>
            </a:r>
            <a:r>
              <a:rPr lang="sr-Latn-RS" dirty="0"/>
              <a:t> is an </a:t>
            </a:r>
            <a:r>
              <a:rPr lang="sr-Latn-RS" b="1" dirty="0"/>
              <a:t>anticoagulant </a:t>
            </a:r>
            <a:r>
              <a:rPr lang="sr-Latn-RS" dirty="0"/>
              <a:t>(prevents blood clotting, it’s also known as blood thinners), </a:t>
            </a:r>
            <a:r>
              <a:rPr lang="sr-Latn-RS" b="1" dirty="0"/>
              <a:t>hyaluronic acid </a:t>
            </a:r>
            <a:r>
              <a:rPr lang="sr-Latn-RS" dirty="0"/>
              <a:t>is a </a:t>
            </a:r>
            <a:r>
              <a:rPr lang="sr-Latn-RS" b="1" dirty="0"/>
              <a:t>shock absorber and lubricant</a:t>
            </a:r>
            <a:r>
              <a:rPr lang="sr-Latn-RS" dirty="0"/>
              <a:t>, while </a:t>
            </a:r>
            <a:r>
              <a:rPr lang="sr-Latn-RS" b="1" dirty="0"/>
              <a:t>peptidoglycans</a:t>
            </a:r>
            <a:r>
              <a:rPr lang="sr-Latn-RS" dirty="0"/>
              <a:t> or mureins are present in the </a:t>
            </a:r>
            <a:r>
              <a:rPr lang="sr-Latn-RS" b="1" dirty="0"/>
              <a:t>bacterial cell wall</a:t>
            </a:r>
          </a:p>
        </p:txBody>
      </p:sp>
      <p:pic>
        <p:nvPicPr>
          <p:cNvPr id="5" name="Picture 4">
            <a:extLst>
              <a:ext uri="{FF2B5EF4-FFF2-40B4-BE49-F238E27FC236}">
                <a16:creationId xmlns:a16="http://schemas.microsoft.com/office/drawing/2014/main" id="{6D377CAD-EFCB-651A-2022-4C2EDE7F60DE}"/>
              </a:ext>
            </a:extLst>
          </p:cNvPr>
          <p:cNvPicPr>
            <a:picLocks noChangeAspect="1"/>
          </p:cNvPicPr>
          <p:nvPr/>
        </p:nvPicPr>
        <p:blipFill>
          <a:blip r:embed="rId2"/>
          <a:stretch>
            <a:fillRect/>
          </a:stretch>
        </p:blipFill>
        <p:spPr>
          <a:xfrm>
            <a:off x="990827" y="2680954"/>
            <a:ext cx="3048000" cy="2286000"/>
          </a:xfrm>
          <a:prstGeom prst="rect">
            <a:avLst/>
          </a:prstGeom>
        </p:spPr>
      </p:pic>
      <p:pic>
        <p:nvPicPr>
          <p:cNvPr id="6" name="Picture 5">
            <a:extLst>
              <a:ext uri="{FF2B5EF4-FFF2-40B4-BE49-F238E27FC236}">
                <a16:creationId xmlns:a16="http://schemas.microsoft.com/office/drawing/2014/main" id="{0259483F-B998-B945-9F87-8594B85F51A7}"/>
              </a:ext>
            </a:extLst>
          </p:cNvPr>
          <p:cNvPicPr>
            <a:picLocks noChangeAspect="1"/>
          </p:cNvPicPr>
          <p:nvPr/>
        </p:nvPicPr>
        <p:blipFill>
          <a:blip r:embed="rId3"/>
          <a:stretch>
            <a:fillRect/>
          </a:stretch>
        </p:blipFill>
        <p:spPr>
          <a:xfrm>
            <a:off x="4571999" y="2898559"/>
            <a:ext cx="3048000" cy="2286000"/>
          </a:xfrm>
          <a:prstGeom prst="rect">
            <a:avLst/>
          </a:prstGeom>
        </p:spPr>
      </p:pic>
      <p:pic>
        <p:nvPicPr>
          <p:cNvPr id="7" name="Picture 6">
            <a:extLst>
              <a:ext uri="{FF2B5EF4-FFF2-40B4-BE49-F238E27FC236}">
                <a16:creationId xmlns:a16="http://schemas.microsoft.com/office/drawing/2014/main" id="{5DC489A6-792F-7FEA-DBFA-9794BC6CF85B}"/>
              </a:ext>
            </a:extLst>
          </p:cNvPr>
          <p:cNvPicPr>
            <a:picLocks noChangeAspect="1"/>
          </p:cNvPicPr>
          <p:nvPr/>
        </p:nvPicPr>
        <p:blipFill>
          <a:blip r:embed="rId4"/>
          <a:stretch>
            <a:fillRect/>
          </a:stretch>
        </p:blipFill>
        <p:spPr>
          <a:xfrm>
            <a:off x="2905957" y="5056498"/>
            <a:ext cx="3048000" cy="1801502"/>
          </a:xfrm>
          <a:prstGeom prst="rect">
            <a:avLst/>
          </a:prstGeom>
        </p:spPr>
      </p:pic>
    </p:spTree>
    <p:extLst>
      <p:ext uri="{BB962C8B-B14F-4D97-AF65-F5344CB8AC3E}">
        <p14:creationId xmlns:p14="http://schemas.microsoft.com/office/powerpoint/2010/main" val="19797052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800DB7D-2D2F-4599-DC9E-26DFD06177B3}"/>
              </a:ext>
            </a:extLst>
          </p:cNvPr>
          <p:cNvSpPr txBox="1"/>
          <p:nvPr/>
        </p:nvSpPr>
        <p:spPr>
          <a:xfrm>
            <a:off x="3807046" y="292962"/>
            <a:ext cx="981359" cy="461665"/>
          </a:xfrm>
          <a:prstGeom prst="rect">
            <a:avLst/>
          </a:prstGeom>
          <a:noFill/>
        </p:spPr>
        <p:txBody>
          <a:bodyPr wrap="none" rtlCol="0">
            <a:spAutoFit/>
          </a:bodyPr>
          <a:lstStyle/>
          <a:p>
            <a:r>
              <a:rPr lang="en-US" sz="2400" b="1" dirty="0"/>
              <a:t>LIPIDS</a:t>
            </a:r>
            <a:endParaRPr lang="sr-Latn-RS" sz="2400" b="1" dirty="0"/>
          </a:p>
        </p:txBody>
      </p:sp>
      <p:sp>
        <p:nvSpPr>
          <p:cNvPr id="4" name="TextBox 3">
            <a:extLst>
              <a:ext uri="{FF2B5EF4-FFF2-40B4-BE49-F238E27FC236}">
                <a16:creationId xmlns:a16="http://schemas.microsoft.com/office/drawing/2014/main" id="{4B90FC4A-B4DF-516D-8F11-5C8ED60D1A89}"/>
              </a:ext>
            </a:extLst>
          </p:cNvPr>
          <p:cNvSpPr txBox="1"/>
          <p:nvPr/>
        </p:nvSpPr>
        <p:spPr>
          <a:xfrm>
            <a:off x="0" y="1172682"/>
            <a:ext cx="9144000" cy="4524315"/>
          </a:xfrm>
          <a:prstGeom prst="rect">
            <a:avLst/>
          </a:prstGeom>
          <a:noFill/>
        </p:spPr>
        <p:txBody>
          <a:bodyPr wrap="square">
            <a:spAutoFit/>
          </a:bodyPr>
          <a:lstStyle/>
          <a:p>
            <a:r>
              <a:rPr lang="en-US" dirty="0"/>
              <a:t>Lipids are macromolecules that include fats, oils, and waxes. </a:t>
            </a:r>
          </a:p>
          <a:p>
            <a:endParaRPr lang="en-US" dirty="0"/>
          </a:p>
          <a:p>
            <a:r>
              <a:rPr lang="en-US" dirty="0"/>
              <a:t>They are important components of </a:t>
            </a:r>
            <a:r>
              <a:rPr lang="en-US" b="1" dirty="0"/>
              <a:t>cell membranes </a:t>
            </a:r>
            <a:r>
              <a:rPr lang="en-US" dirty="0"/>
              <a:t>and are involved in </a:t>
            </a:r>
            <a:r>
              <a:rPr lang="en-US" b="1" dirty="0"/>
              <a:t>energy storage </a:t>
            </a:r>
            <a:r>
              <a:rPr lang="en-US" dirty="0"/>
              <a:t>and insulation. In addition, some lipids act as </a:t>
            </a:r>
            <a:r>
              <a:rPr lang="en-US" b="1" dirty="0"/>
              <a:t>signaling molecules </a:t>
            </a:r>
            <a:r>
              <a:rPr lang="en-US" dirty="0"/>
              <a:t>that regulate various physiological processes within the body</a:t>
            </a:r>
          </a:p>
          <a:p>
            <a:endParaRPr lang="en-US" dirty="0"/>
          </a:p>
          <a:p>
            <a:r>
              <a:rPr lang="en-US" dirty="0"/>
              <a:t>Lipids are </a:t>
            </a:r>
            <a:r>
              <a:rPr lang="en-US" b="1" dirty="0"/>
              <a:t>organic hydrophobic molecules </a:t>
            </a:r>
            <a:r>
              <a:rPr lang="en-US" dirty="0"/>
              <a:t>and structurally composed of a </a:t>
            </a:r>
            <a:r>
              <a:rPr lang="en-US" b="1" dirty="0"/>
              <a:t>chain of hydrocarbons </a:t>
            </a:r>
            <a:r>
              <a:rPr lang="en-US" dirty="0"/>
              <a:t>that are insoluble or poorly soluble in water but soluble in organic solvents (like dissolves like) such as ether, benzene, or chloroform.</a:t>
            </a:r>
          </a:p>
          <a:p>
            <a:endParaRPr lang="en-US" dirty="0"/>
          </a:p>
          <a:p>
            <a:r>
              <a:rPr lang="en-US" dirty="0"/>
              <a:t>Different types:</a:t>
            </a:r>
          </a:p>
          <a:p>
            <a:endParaRPr lang="en-US" dirty="0"/>
          </a:p>
          <a:p>
            <a:pPr marL="285750" indent="-285750">
              <a:buFont typeface="Arial" panose="020B0604020202020204" pitchFamily="34" charset="0"/>
              <a:buChar char="•"/>
            </a:pPr>
            <a:r>
              <a:rPr lang="en-US" b="1" dirty="0"/>
              <a:t>Simple lipids - Fats and Oils </a:t>
            </a:r>
            <a:r>
              <a:rPr lang="en-US" dirty="0"/>
              <a:t>(composed mainly of </a:t>
            </a:r>
            <a:r>
              <a:rPr lang="en-US" b="1" dirty="0"/>
              <a:t>hydrophobic triglycerides</a:t>
            </a:r>
            <a:r>
              <a:rPr lang="en-US" dirty="0"/>
              <a:t>)</a:t>
            </a:r>
          </a:p>
          <a:p>
            <a:pPr marL="285750" indent="-285750">
              <a:buFont typeface="Arial" panose="020B0604020202020204" pitchFamily="34" charset="0"/>
              <a:buChar char="•"/>
            </a:pPr>
            <a:r>
              <a:rPr lang="en-US" b="1" dirty="0"/>
              <a:t>Complex lipids - Phospholipids</a:t>
            </a:r>
          </a:p>
          <a:p>
            <a:pPr marL="285750" indent="-285750">
              <a:buFont typeface="Arial" panose="020B0604020202020204" pitchFamily="34" charset="0"/>
              <a:buChar char="•"/>
            </a:pPr>
            <a:r>
              <a:rPr lang="en-US" b="1" dirty="0"/>
              <a:t>Steroids and waxes </a:t>
            </a:r>
            <a:r>
              <a:rPr lang="en-US" dirty="0"/>
              <a:t>(considered lipids as they are hydrophobic and thus insoluble in water)</a:t>
            </a:r>
          </a:p>
          <a:p>
            <a:pPr marL="285750" indent="-285750">
              <a:buFont typeface="Arial" panose="020B0604020202020204" pitchFamily="34" charset="0"/>
              <a:buChar char="•"/>
            </a:pPr>
            <a:r>
              <a:rPr lang="en-US" b="1" dirty="0"/>
              <a:t>Liposoluble vitamins </a:t>
            </a:r>
            <a:r>
              <a:rPr lang="en-US" dirty="0"/>
              <a:t>(A, D, E, K)</a:t>
            </a:r>
            <a:endParaRPr lang="sr-Latn-RS" dirty="0"/>
          </a:p>
        </p:txBody>
      </p:sp>
    </p:spTree>
    <p:extLst>
      <p:ext uri="{BB962C8B-B14F-4D97-AF65-F5344CB8AC3E}">
        <p14:creationId xmlns:p14="http://schemas.microsoft.com/office/powerpoint/2010/main" val="3334721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A1E3948-79ED-AE69-095D-3920CED52D86}"/>
              </a:ext>
            </a:extLst>
          </p:cNvPr>
          <p:cNvPicPr>
            <a:picLocks noChangeAspect="1"/>
          </p:cNvPicPr>
          <p:nvPr/>
        </p:nvPicPr>
        <p:blipFill>
          <a:blip r:embed="rId2"/>
          <a:stretch>
            <a:fillRect/>
          </a:stretch>
        </p:blipFill>
        <p:spPr>
          <a:xfrm>
            <a:off x="3989781" y="140742"/>
            <a:ext cx="1164437" cy="646232"/>
          </a:xfrm>
          <a:prstGeom prst="rect">
            <a:avLst/>
          </a:prstGeom>
        </p:spPr>
      </p:pic>
      <p:sp>
        <p:nvSpPr>
          <p:cNvPr id="4" name="TextBox 3">
            <a:extLst>
              <a:ext uri="{FF2B5EF4-FFF2-40B4-BE49-F238E27FC236}">
                <a16:creationId xmlns:a16="http://schemas.microsoft.com/office/drawing/2014/main" id="{6DE8D7E1-B763-C61F-C5BC-EA13C2267D46}"/>
              </a:ext>
            </a:extLst>
          </p:cNvPr>
          <p:cNvSpPr txBox="1"/>
          <p:nvPr/>
        </p:nvSpPr>
        <p:spPr>
          <a:xfrm>
            <a:off x="124287" y="631067"/>
            <a:ext cx="8895426" cy="4339650"/>
          </a:xfrm>
          <a:prstGeom prst="rect">
            <a:avLst/>
          </a:prstGeom>
          <a:noFill/>
        </p:spPr>
        <p:txBody>
          <a:bodyPr wrap="square">
            <a:spAutoFit/>
          </a:bodyPr>
          <a:lstStyle/>
          <a:p>
            <a:pPr algn="ctr"/>
            <a:r>
              <a:rPr lang="en-US" sz="2400" b="1" dirty="0"/>
              <a:t>Triglycerides</a:t>
            </a:r>
          </a:p>
          <a:p>
            <a:endParaRPr lang="en-US" dirty="0"/>
          </a:p>
          <a:p>
            <a:r>
              <a:rPr lang="en-US" dirty="0"/>
              <a:t>Are non-polar, hydrophobic molecules whose </a:t>
            </a:r>
            <a:r>
              <a:rPr lang="en-US" b="1" dirty="0"/>
              <a:t>monomers are glycerol and fatty acids joined by esters bonds.</a:t>
            </a:r>
          </a:p>
          <a:p>
            <a:r>
              <a:rPr lang="en-US" b="1" dirty="0"/>
              <a:t>Glycerol</a:t>
            </a:r>
            <a:r>
              <a:rPr lang="en-US" dirty="0"/>
              <a:t> is alcohol (an organic molecule that contains a hydroxyl group bonded to a carbon atom)</a:t>
            </a:r>
          </a:p>
          <a:p>
            <a:r>
              <a:rPr lang="en-US" b="1" dirty="0"/>
              <a:t>Fatty acids </a:t>
            </a:r>
            <a:r>
              <a:rPr lang="en-US" dirty="0"/>
              <a:t>contain a </a:t>
            </a:r>
            <a:r>
              <a:rPr lang="en-US" b="1" dirty="0"/>
              <a:t>methyl group at one end </a:t>
            </a:r>
            <a:r>
              <a:rPr lang="en-US" dirty="0"/>
              <a:t>of a hydrocarbon chain (chains of hydrogens bonded to carbon atoms, typically 4 to 24 carbons long), and at the other is a </a:t>
            </a:r>
            <a:r>
              <a:rPr lang="en-US" b="1" dirty="0"/>
              <a:t>carboxyl group</a:t>
            </a:r>
          </a:p>
          <a:p>
            <a:endParaRPr lang="en-US" dirty="0"/>
          </a:p>
          <a:p>
            <a:r>
              <a:rPr lang="en-US" dirty="0"/>
              <a:t>Fatty acids can vary in two ways:</a:t>
            </a:r>
          </a:p>
          <a:p>
            <a:r>
              <a:rPr lang="en-US" dirty="0"/>
              <a:t>Length of the hydrocarbon chain</a:t>
            </a:r>
          </a:p>
          <a:p>
            <a:endParaRPr lang="en-US" dirty="0"/>
          </a:p>
          <a:p>
            <a:r>
              <a:rPr lang="en-US" dirty="0"/>
              <a:t>The fatty acid may be </a:t>
            </a:r>
            <a:r>
              <a:rPr lang="en-US" b="1" dirty="0"/>
              <a:t>saturated (mainly in animal fat</a:t>
            </a:r>
            <a:r>
              <a:rPr lang="en-US" dirty="0"/>
              <a:t>) </a:t>
            </a:r>
          </a:p>
          <a:p>
            <a:r>
              <a:rPr lang="en-US" dirty="0"/>
              <a:t>or </a:t>
            </a:r>
            <a:r>
              <a:rPr lang="en-US" b="1" dirty="0"/>
              <a:t>unsaturated (mainly vegetable oils</a:t>
            </a:r>
            <a:r>
              <a:rPr lang="en-US" dirty="0"/>
              <a:t>, although </a:t>
            </a:r>
          </a:p>
          <a:p>
            <a:r>
              <a:rPr lang="en-US" dirty="0"/>
              <a:t>there are exceptions e.g. coconut and palm oil)</a:t>
            </a:r>
          </a:p>
        </p:txBody>
      </p:sp>
      <p:pic>
        <p:nvPicPr>
          <p:cNvPr id="5" name="Picture 4">
            <a:extLst>
              <a:ext uri="{FF2B5EF4-FFF2-40B4-BE49-F238E27FC236}">
                <a16:creationId xmlns:a16="http://schemas.microsoft.com/office/drawing/2014/main" id="{D4BAE60B-5B0D-8CE8-DBD6-2A8779AF2BEB}"/>
              </a:ext>
            </a:extLst>
          </p:cNvPr>
          <p:cNvPicPr>
            <a:picLocks noChangeAspect="1"/>
          </p:cNvPicPr>
          <p:nvPr/>
        </p:nvPicPr>
        <p:blipFill>
          <a:blip r:embed="rId3"/>
          <a:stretch>
            <a:fillRect/>
          </a:stretch>
        </p:blipFill>
        <p:spPr>
          <a:xfrm>
            <a:off x="5530788" y="3136198"/>
            <a:ext cx="3351509" cy="3570881"/>
          </a:xfrm>
          <a:prstGeom prst="rect">
            <a:avLst/>
          </a:prstGeom>
        </p:spPr>
      </p:pic>
    </p:spTree>
    <p:extLst>
      <p:ext uri="{BB962C8B-B14F-4D97-AF65-F5344CB8AC3E}">
        <p14:creationId xmlns:p14="http://schemas.microsoft.com/office/powerpoint/2010/main" val="36480254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2B9CE20-4C1F-7C9F-C000-DE1E3B82C9E7}"/>
              </a:ext>
            </a:extLst>
          </p:cNvPr>
          <p:cNvSpPr txBox="1"/>
          <p:nvPr/>
        </p:nvSpPr>
        <p:spPr>
          <a:xfrm>
            <a:off x="3842557" y="133164"/>
            <a:ext cx="981359" cy="461665"/>
          </a:xfrm>
          <a:prstGeom prst="rect">
            <a:avLst/>
          </a:prstGeom>
          <a:noFill/>
        </p:spPr>
        <p:txBody>
          <a:bodyPr wrap="none" rtlCol="0">
            <a:spAutoFit/>
          </a:bodyPr>
          <a:lstStyle/>
          <a:p>
            <a:r>
              <a:rPr lang="en-US" sz="2400" b="1" dirty="0"/>
              <a:t>LIPIDS</a:t>
            </a:r>
            <a:endParaRPr lang="sr-Latn-RS" sz="2400" b="1" dirty="0"/>
          </a:p>
        </p:txBody>
      </p:sp>
      <p:sp>
        <p:nvSpPr>
          <p:cNvPr id="4" name="TextBox 3">
            <a:extLst>
              <a:ext uri="{FF2B5EF4-FFF2-40B4-BE49-F238E27FC236}">
                <a16:creationId xmlns:a16="http://schemas.microsoft.com/office/drawing/2014/main" id="{4148C74B-E2B9-F567-3D02-6EEB8DEEE162}"/>
              </a:ext>
            </a:extLst>
          </p:cNvPr>
          <p:cNvSpPr txBox="1"/>
          <p:nvPr/>
        </p:nvSpPr>
        <p:spPr>
          <a:xfrm>
            <a:off x="3484485" y="503353"/>
            <a:ext cx="4572000" cy="461665"/>
          </a:xfrm>
          <a:prstGeom prst="rect">
            <a:avLst/>
          </a:prstGeom>
          <a:noFill/>
        </p:spPr>
        <p:txBody>
          <a:bodyPr wrap="square">
            <a:spAutoFit/>
          </a:bodyPr>
          <a:lstStyle/>
          <a:p>
            <a:r>
              <a:rPr lang="sr-Latn-RS" sz="2400" b="1" dirty="0"/>
              <a:t>Triglycerides</a:t>
            </a:r>
          </a:p>
        </p:txBody>
      </p:sp>
      <p:sp>
        <p:nvSpPr>
          <p:cNvPr id="6" name="TextBox 5">
            <a:extLst>
              <a:ext uri="{FF2B5EF4-FFF2-40B4-BE49-F238E27FC236}">
                <a16:creationId xmlns:a16="http://schemas.microsoft.com/office/drawing/2014/main" id="{B90D41F0-B2B0-46F8-1891-4A18FB96470F}"/>
              </a:ext>
            </a:extLst>
          </p:cNvPr>
          <p:cNvSpPr txBox="1"/>
          <p:nvPr/>
        </p:nvSpPr>
        <p:spPr>
          <a:xfrm>
            <a:off x="179772" y="1078573"/>
            <a:ext cx="8964228" cy="1477328"/>
          </a:xfrm>
          <a:prstGeom prst="rect">
            <a:avLst/>
          </a:prstGeom>
          <a:noFill/>
        </p:spPr>
        <p:txBody>
          <a:bodyPr wrap="square">
            <a:spAutoFit/>
          </a:bodyPr>
          <a:lstStyle/>
          <a:p>
            <a:r>
              <a:rPr lang="en-US" dirty="0"/>
              <a:t>Triglycerides are formed by esterification.</a:t>
            </a:r>
          </a:p>
          <a:p>
            <a:r>
              <a:rPr lang="en-US" dirty="0"/>
              <a:t>An </a:t>
            </a:r>
            <a:r>
              <a:rPr lang="en-US" b="1" dirty="0"/>
              <a:t>ester bond forms when the hydroxyl group of the glycerol bonds with the carboxyl group of the fatty acid</a:t>
            </a:r>
          </a:p>
          <a:p>
            <a:r>
              <a:rPr lang="en-US" dirty="0"/>
              <a:t>For each ester bond formed a water molecule is released</a:t>
            </a:r>
          </a:p>
          <a:p>
            <a:r>
              <a:rPr lang="en-US" dirty="0"/>
              <a:t>Therefore, for one triglyceride to form three water molecules are released</a:t>
            </a:r>
            <a:endParaRPr lang="sr-Latn-RS" dirty="0"/>
          </a:p>
        </p:txBody>
      </p:sp>
      <p:pic>
        <p:nvPicPr>
          <p:cNvPr id="7" name="Picture 6">
            <a:extLst>
              <a:ext uri="{FF2B5EF4-FFF2-40B4-BE49-F238E27FC236}">
                <a16:creationId xmlns:a16="http://schemas.microsoft.com/office/drawing/2014/main" id="{9A43BF40-E56A-0EB2-3C2E-BEF7E86432CE}"/>
              </a:ext>
            </a:extLst>
          </p:cNvPr>
          <p:cNvPicPr>
            <a:picLocks noChangeAspect="1"/>
          </p:cNvPicPr>
          <p:nvPr/>
        </p:nvPicPr>
        <p:blipFill>
          <a:blip r:embed="rId2"/>
          <a:stretch>
            <a:fillRect/>
          </a:stretch>
        </p:blipFill>
        <p:spPr>
          <a:xfrm>
            <a:off x="2432481" y="2752078"/>
            <a:ext cx="5043213" cy="4105922"/>
          </a:xfrm>
          <a:prstGeom prst="rect">
            <a:avLst/>
          </a:prstGeom>
        </p:spPr>
      </p:pic>
    </p:spTree>
    <p:extLst>
      <p:ext uri="{BB962C8B-B14F-4D97-AF65-F5344CB8AC3E}">
        <p14:creationId xmlns:p14="http://schemas.microsoft.com/office/powerpoint/2010/main" val="8803376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22325BF-B7B9-828F-6866-85D4CEAF0A15}"/>
              </a:ext>
            </a:extLst>
          </p:cNvPr>
          <p:cNvSpPr txBox="1"/>
          <p:nvPr/>
        </p:nvSpPr>
        <p:spPr>
          <a:xfrm>
            <a:off x="106532" y="115927"/>
            <a:ext cx="8922058" cy="5909310"/>
          </a:xfrm>
          <a:prstGeom prst="rect">
            <a:avLst/>
          </a:prstGeom>
          <a:noFill/>
        </p:spPr>
        <p:txBody>
          <a:bodyPr wrap="square">
            <a:spAutoFit/>
          </a:bodyPr>
          <a:lstStyle/>
          <a:p>
            <a:r>
              <a:rPr lang="en-US" b="1" dirty="0"/>
              <a:t>Triglycerides: Structure &amp; Function</a:t>
            </a:r>
          </a:p>
          <a:p>
            <a:endParaRPr lang="en-US" dirty="0"/>
          </a:p>
          <a:p>
            <a:r>
              <a:rPr lang="en-US" b="1" dirty="0"/>
              <a:t>Energy storage</a:t>
            </a:r>
          </a:p>
          <a:p>
            <a:r>
              <a:rPr lang="en-US" dirty="0"/>
              <a:t>The long hydrocarbon chains contain many carbon-hydrogen bonds with little oxygen (triglycerides are highly reduced)</a:t>
            </a:r>
          </a:p>
          <a:p>
            <a:r>
              <a:rPr lang="en-US" dirty="0"/>
              <a:t>When </a:t>
            </a:r>
            <a:r>
              <a:rPr lang="en-US" b="1" dirty="0"/>
              <a:t>triglycerides are oxidized </a:t>
            </a:r>
            <a:r>
              <a:rPr lang="en-US" dirty="0"/>
              <a:t>during cellular respiration this causes these bonds to break releasing energy used to produce ATP</a:t>
            </a:r>
          </a:p>
          <a:p>
            <a:endParaRPr lang="en-US" dirty="0"/>
          </a:p>
          <a:p>
            <a:r>
              <a:rPr lang="en-US" dirty="0"/>
              <a:t>Triglycerides, therefore, </a:t>
            </a:r>
            <a:r>
              <a:rPr lang="en-US" b="1" dirty="0"/>
              <a:t>store more energy per gram than carbohydrates and proteins </a:t>
            </a:r>
            <a:r>
              <a:rPr lang="en-US" dirty="0"/>
              <a:t>(37kJ compared to 17kJ)</a:t>
            </a:r>
          </a:p>
          <a:p>
            <a:endParaRPr lang="en-US" dirty="0"/>
          </a:p>
          <a:p>
            <a:r>
              <a:rPr lang="en-US" dirty="0"/>
              <a:t>As triglycerides are hydrophobic they do not cause osmotic water uptake in cells so more can be stored</a:t>
            </a:r>
          </a:p>
          <a:p>
            <a:endParaRPr lang="en-US" dirty="0"/>
          </a:p>
          <a:p>
            <a:r>
              <a:rPr lang="en-US" b="1" dirty="0"/>
              <a:t>Plants store triglycerides</a:t>
            </a:r>
            <a:r>
              <a:rPr lang="en-US" dirty="0"/>
              <a:t>, in the form of </a:t>
            </a:r>
            <a:r>
              <a:rPr lang="en-US" b="1" dirty="0"/>
              <a:t>oils</a:t>
            </a:r>
            <a:r>
              <a:rPr lang="en-US" dirty="0"/>
              <a:t>, in their seeds and fruits. If extracted from seeds and fruits these are generally </a:t>
            </a:r>
            <a:r>
              <a:rPr lang="en-US" b="1" dirty="0"/>
              <a:t>liquid at room temperature due to the presence of double bonds </a:t>
            </a:r>
            <a:r>
              <a:rPr lang="en-US" dirty="0"/>
              <a:t>which add kinks to the fatty acid chains altering their properties</a:t>
            </a:r>
          </a:p>
          <a:p>
            <a:endParaRPr lang="en-US" dirty="0"/>
          </a:p>
          <a:p>
            <a:r>
              <a:rPr lang="en-US" b="1" dirty="0"/>
              <a:t>Mammals store triglycerides as oil droplets in adipose tissue </a:t>
            </a:r>
            <a:r>
              <a:rPr lang="en-US" dirty="0"/>
              <a:t>to help them survive when food is scarce (e.g. hibernating bears)</a:t>
            </a:r>
          </a:p>
          <a:p>
            <a:endParaRPr lang="en-US" dirty="0"/>
          </a:p>
        </p:txBody>
      </p:sp>
    </p:spTree>
    <p:extLst>
      <p:ext uri="{BB962C8B-B14F-4D97-AF65-F5344CB8AC3E}">
        <p14:creationId xmlns:p14="http://schemas.microsoft.com/office/powerpoint/2010/main" val="38789835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DFE495-4932-2CFC-27C4-BE8CEA7FFE5C}"/>
              </a:ext>
            </a:extLst>
          </p:cNvPr>
          <p:cNvSpPr txBox="1"/>
          <p:nvPr/>
        </p:nvSpPr>
        <p:spPr>
          <a:xfrm>
            <a:off x="363983" y="995052"/>
            <a:ext cx="8691239" cy="3693319"/>
          </a:xfrm>
          <a:prstGeom prst="rect">
            <a:avLst/>
          </a:prstGeom>
          <a:noFill/>
        </p:spPr>
        <p:txBody>
          <a:bodyPr wrap="square">
            <a:spAutoFit/>
          </a:bodyPr>
          <a:lstStyle/>
          <a:p>
            <a:r>
              <a:rPr lang="en-US" b="1" dirty="0"/>
              <a:t>Insulation</a:t>
            </a:r>
          </a:p>
          <a:p>
            <a:r>
              <a:rPr lang="en-US" dirty="0"/>
              <a:t>Triglycerides are part of the composition of the </a:t>
            </a:r>
            <a:r>
              <a:rPr lang="en-US" b="1" dirty="0"/>
              <a:t>myelin sheath that surrounds nerve fibers</a:t>
            </a:r>
          </a:p>
          <a:p>
            <a:r>
              <a:rPr lang="en-US" dirty="0"/>
              <a:t>This provides insulation which </a:t>
            </a:r>
            <a:r>
              <a:rPr lang="en-US" b="1" dirty="0"/>
              <a:t>increases the speed of transmission of nerve impulses</a:t>
            </a:r>
          </a:p>
          <a:p>
            <a:endParaRPr lang="en-US" b="1" dirty="0"/>
          </a:p>
          <a:p>
            <a:r>
              <a:rPr lang="en-US" dirty="0"/>
              <a:t>Triglycerides compose </a:t>
            </a:r>
            <a:r>
              <a:rPr lang="en-US" b="1" dirty="0"/>
              <a:t>part of the adipose tissue layer below the skin </a:t>
            </a:r>
            <a:r>
              <a:rPr lang="en-US" dirty="0"/>
              <a:t>which acts as insulation against heat loss </a:t>
            </a:r>
          </a:p>
          <a:p>
            <a:endParaRPr lang="en-US" dirty="0"/>
          </a:p>
          <a:p>
            <a:r>
              <a:rPr lang="en-US" b="1" dirty="0"/>
              <a:t>Buoyancy</a:t>
            </a:r>
          </a:p>
          <a:p>
            <a:r>
              <a:rPr lang="en-US" dirty="0"/>
              <a:t>The </a:t>
            </a:r>
            <a:r>
              <a:rPr lang="en-US" b="1" dirty="0"/>
              <a:t>low density of fat tissue </a:t>
            </a:r>
            <a:r>
              <a:rPr lang="en-US" dirty="0"/>
              <a:t>increases the ability of animals </a:t>
            </a:r>
            <a:r>
              <a:rPr lang="en-US" b="1" dirty="0"/>
              <a:t>to float more easily</a:t>
            </a:r>
          </a:p>
          <a:p>
            <a:endParaRPr lang="en-US" b="1" dirty="0"/>
          </a:p>
          <a:p>
            <a:r>
              <a:rPr lang="en-US" b="1" dirty="0"/>
              <a:t>Protection</a:t>
            </a:r>
          </a:p>
          <a:p>
            <a:r>
              <a:rPr lang="en-US" b="1" dirty="0"/>
              <a:t>The adipose tissue </a:t>
            </a:r>
            <a:r>
              <a:rPr lang="en-US" dirty="0"/>
              <a:t>in mammals contains stored triglycerides and this tissue </a:t>
            </a:r>
            <a:r>
              <a:rPr lang="en-US" b="1" dirty="0"/>
              <a:t>helps protect organs from the risk of damage</a:t>
            </a:r>
          </a:p>
        </p:txBody>
      </p:sp>
      <p:sp>
        <p:nvSpPr>
          <p:cNvPr id="5" name="TextBox 4">
            <a:extLst>
              <a:ext uri="{FF2B5EF4-FFF2-40B4-BE49-F238E27FC236}">
                <a16:creationId xmlns:a16="http://schemas.microsoft.com/office/drawing/2014/main" id="{1EB7DB6E-FF23-01B6-0D65-AD1BCA733FB6}"/>
              </a:ext>
            </a:extLst>
          </p:cNvPr>
          <p:cNvSpPr txBox="1"/>
          <p:nvPr/>
        </p:nvSpPr>
        <p:spPr>
          <a:xfrm>
            <a:off x="363984" y="352432"/>
            <a:ext cx="4572000" cy="369332"/>
          </a:xfrm>
          <a:prstGeom prst="rect">
            <a:avLst/>
          </a:prstGeom>
          <a:noFill/>
        </p:spPr>
        <p:txBody>
          <a:bodyPr wrap="square">
            <a:spAutoFit/>
          </a:bodyPr>
          <a:lstStyle/>
          <a:p>
            <a:r>
              <a:rPr lang="sr-Latn-RS" b="1" dirty="0"/>
              <a:t>Triglycerides: Structure &amp; Function</a:t>
            </a:r>
          </a:p>
        </p:txBody>
      </p:sp>
    </p:spTree>
    <p:extLst>
      <p:ext uri="{BB962C8B-B14F-4D97-AF65-F5344CB8AC3E}">
        <p14:creationId xmlns:p14="http://schemas.microsoft.com/office/powerpoint/2010/main" val="29309475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0F9829D-3B9B-06D8-159F-CF0A68F714B7}"/>
              </a:ext>
            </a:extLst>
          </p:cNvPr>
          <p:cNvSpPr txBox="1"/>
          <p:nvPr/>
        </p:nvSpPr>
        <p:spPr>
          <a:xfrm>
            <a:off x="3842557" y="133164"/>
            <a:ext cx="981359" cy="461665"/>
          </a:xfrm>
          <a:prstGeom prst="rect">
            <a:avLst/>
          </a:prstGeom>
          <a:noFill/>
        </p:spPr>
        <p:txBody>
          <a:bodyPr wrap="none" rtlCol="0">
            <a:spAutoFit/>
          </a:bodyPr>
          <a:lstStyle/>
          <a:p>
            <a:r>
              <a:rPr lang="en-US" sz="2400" b="1" dirty="0"/>
              <a:t>LIPIDS</a:t>
            </a:r>
            <a:endParaRPr lang="sr-Latn-RS" sz="2400" b="1" dirty="0"/>
          </a:p>
        </p:txBody>
      </p:sp>
      <p:sp>
        <p:nvSpPr>
          <p:cNvPr id="8" name="TextBox 7">
            <a:extLst>
              <a:ext uri="{FF2B5EF4-FFF2-40B4-BE49-F238E27FC236}">
                <a16:creationId xmlns:a16="http://schemas.microsoft.com/office/drawing/2014/main" id="{D8602CB4-750F-8A42-7BF5-E528880F89BE}"/>
              </a:ext>
            </a:extLst>
          </p:cNvPr>
          <p:cNvSpPr txBox="1"/>
          <p:nvPr/>
        </p:nvSpPr>
        <p:spPr>
          <a:xfrm>
            <a:off x="-1" y="712433"/>
            <a:ext cx="9072979" cy="1754326"/>
          </a:xfrm>
          <a:prstGeom prst="rect">
            <a:avLst/>
          </a:prstGeom>
          <a:noFill/>
        </p:spPr>
        <p:txBody>
          <a:bodyPr wrap="square">
            <a:spAutoFit/>
          </a:bodyPr>
          <a:lstStyle/>
          <a:p>
            <a:r>
              <a:rPr lang="en-US" b="1" dirty="0"/>
              <a:t>Phospholipids</a:t>
            </a:r>
            <a:r>
              <a:rPr lang="en-US" dirty="0"/>
              <a:t> are major components of the plasma membrane, the outermost layer of animal cells. </a:t>
            </a:r>
          </a:p>
          <a:p>
            <a:r>
              <a:rPr lang="en-US" dirty="0"/>
              <a:t>They are composed of </a:t>
            </a:r>
            <a:r>
              <a:rPr lang="en-US" b="1" dirty="0"/>
              <a:t>2 fatty acid chains attached to a glycerol backbone by ester bonds </a:t>
            </a:r>
            <a:r>
              <a:rPr lang="en-US" dirty="0"/>
              <a:t>to form diacylglycerol. The </a:t>
            </a:r>
            <a:r>
              <a:rPr lang="en-US" b="1" dirty="0"/>
              <a:t>third carbon of the glycerol backbone is also occupied by a modified phosphate group linked to nitrogen-containing bases (choline, serine) </a:t>
            </a:r>
            <a:r>
              <a:rPr lang="en-US" dirty="0"/>
              <a:t>forming glycerophospholipids. In </a:t>
            </a:r>
            <a:r>
              <a:rPr lang="en-US" dirty="0" err="1"/>
              <a:t>sphingophospholipids</a:t>
            </a:r>
            <a:r>
              <a:rPr lang="en-US" dirty="0"/>
              <a:t> the alcohol is sphingosine.</a:t>
            </a:r>
            <a:endParaRPr lang="sr-Latn-RS" dirty="0"/>
          </a:p>
        </p:txBody>
      </p:sp>
      <p:pic>
        <p:nvPicPr>
          <p:cNvPr id="9" name="Picture 8">
            <a:extLst>
              <a:ext uri="{FF2B5EF4-FFF2-40B4-BE49-F238E27FC236}">
                <a16:creationId xmlns:a16="http://schemas.microsoft.com/office/drawing/2014/main" id="{B7EBFD15-86AE-075C-6745-10538A792534}"/>
              </a:ext>
            </a:extLst>
          </p:cNvPr>
          <p:cNvPicPr>
            <a:picLocks noChangeAspect="1"/>
          </p:cNvPicPr>
          <p:nvPr/>
        </p:nvPicPr>
        <p:blipFill>
          <a:blip r:embed="rId2"/>
          <a:stretch>
            <a:fillRect/>
          </a:stretch>
        </p:blipFill>
        <p:spPr>
          <a:xfrm>
            <a:off x="5788239" y="2672180"/>
            <a:ext cx="3167849" cy="3764362"/>
          </a:xfrm>
          <a:prstGeom prst="rect">
            <a:avLst/>
          </a:prstGeom>
        </p:spPr>
      </p:pic>
      <p:sp>
        <p:nvSpPr>
          <p:cNvPr id="11" name="TextBox 10">
            <a:extLst>
              <a:ext uri="{FF2B5EF4-FFF2-40B4-BE49-F238E27FC236}">
                <a16:creationId xmlns:a16="http://schemas.microsoft.com/office/drawing/2014/main" id="{1DA54DF2-CDFD-8637-6D03-6A765FFB48E5}"/>
              </a:ext>
            </a:extLst>
          </p:cNvPr>
          <p:cNvSpPr txBox="1"/>
          <p:nvPr/>
        </p:nvSpPr>
        <p:spPr>
          <a:xfrm>
            <a:off x="106533" y="3107211"/>
            <a:ext cx="5033638" cy="2308324"/>
          </a:xfrm>
          <a:prstGeom prst="rect">
            <a:avLst/>
          </a:prstGeom>
          <a:noFill/>
        </p:spPr>
        <p:txBody>
          <a:bodyPr wrap="square">
            <a:spAutoFit/>
          </a:bodyPr>
          <a:lstStyle/>
          <a:p>
            <a:r>
              <a:rPr lang="en-US" dirty="0"/>
              <a:t>A phospholipid is </a:t>
            </a:r>
            <a:r>
              <a:rPr lang="en-US" b="1" dirty="0"/>
              <a:t>an amphipathic molecule </a:t>
            </a:r>
            <a:r>
              <a:rPr lang="en-US" dirty="0"/>
              <a:t>which means it has both a </a:t>
            </a:r>
            <a:r>
              <a:rPr lang="en-US" b="1" dirty="0"/>
              <a:t>hydrophobic and a hydrophilic component. </a:t>
            </a:r>
          </a:p>
          <a:p>
            <a:endParaRPr lang="en-US" dirty="0"/>
          </a:p>
          <a:p>
            <a:r>
              <a:rPr lang="en-US" dirty="0"/>
              <a:t>A  phospholipid molecule has a negatively charged phosphate group on one end, called the polar “head,” and two chains of fatty acids that make up the nonpolar lipid “tails. ”</a:t>
            </a:r>
          </a:p>
        </p:txBody>
      </p:sp>
    </p:spTree>
    <p:extLst>
      <p:ext uri="{BB962C8B-B14F-4D97-AF65-F5344CB8AC3E}">
        <p14:creationId xmlns:p14="http://schemas.microsoft.com/office/powerpoint/2010/main" val="21917479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1D52556-B133-50F1-62D7-4B9C4565D194}"/>
              </a:ext>
            </a:extLst>
          </p:cNvPr>
          <p:cNvPicPr>
            <a:picLocks noChangeAspect="1"/>
          </p:cNvPicPr>
          <p:nvPr/>
        </p:nvPicPr>
        <p:blipFill>
          <a:blip r:embed="rId2"/>
          <a:stretch>
            <a:fillRect/>
          </a:stretch>
        </p:blipFill>
        <p:spPr>
          <a:xfrm>
            <a:off x="2139287" y="3590588"/>
            <a:ext cx="4865425" cy="3191131"/>
          </a:xfrm>
          <a:prstGeom prst="rect">
            <a:avLst/>
          </a:prstGeom>
        </p:spPr>
      </p:pic>
      <p:sp>
        <p:nvSpPr>
          <p:cNvPr id="4" name="TextBox 3">
            <a:extLst>
              <a:ext uri="{FF2B5EF4-FFF2-40B4-BE49-F238E27FC236}">
                <a16:creationId xmlns:a16="http://schemas.microsoft.com/office/drawing/2014/main" id="{B4F06719-F9F7-C7A3-4012-ADF502682EED}"/>
              </a:ext>
            </a:extLst>
          </p:cNvPr>
          <p:cNvSpPr txBox="1"/>
          <p:nvPr/>
        </p:nvSpPr>
        <p:spPr>
          <a:xfrm>
            <a:off x="190869" y="174269"/>
            <a:ext cx="8864353" cy="3416320"/>
          </a:xfrm>
          <a:prstGeom prst="rect">
            <a:avLst/>
          </a:prstGeom>
          <a:noFill/>
        </p:spPr>
        <p:txBody>
          <a:bodyPr wrap="square">
            <a:spAutoFit/>
          </a:bodyPr>
          <a:lstStyle/>
          <a:p>
            <a:r>
              <a:rPr lang="en-US" b="1" dirty="0"/>
              <a:t>Phospholipids and Biological Membranes</a:t>
            </a:r>
          </a:p>
          <a:p>
            <a:endParaRPr lang="en-US" dirty="0"/>
          </a:p>
          <a:p>
            <a:r>
              <a:rPr lang="en-US" dirty="0"/>
              <a:t>The cell membrane consists of two adjacent layers of phospholipids, which form a bilayer. </a:t>
            </a:r>
          </a:p>
          <a:p>
            <a:endParaRPr lang="en-US" dirty="0"/>
          </a:p>
          <a:p>
            <a:r>
              <a:rPr lang="en-US" dirty="0"/>
              <a:t>The </a:t>
            </a:r>
            <a:r>
              <a:rPr lang="en-US" b="1" dirty="0"/>
              <a:t>hydrophobic</a:t>
            </a:r>
            <a:r>
              <a:rPr lang="en-US" dirty="0"/>
              <a:t> </a:t>
            </a:r>
            <a:r>
              <a:rPr lang="en-US" b="1" dirty="0"/>
              <a:t>fatty acid tails of phospholipids face inside</a:t>
            </a:r>
            <a:r>
              <a:rPr lang="en-US" dirty="0"/>
              <a:t>, away from water, whereas the </a:t>
            </a:r>
            <a:r>
              <a:rPr lang="en-US" b="1" dirty="0"/>
              <a:t>hydrophilic phosphate heads are exposed to the exterior and interior aqueous side</a:t>
            </a:r>
            <a:r>
              <a:rPr lang="en-US" dirty="0"/>
              <a:t>. </a:t>
            </a:r>
          </a:p>
          <a:p>
            <a:endParaRPr lang="en-US" dirty="0"/>
          </a:p>
          <a:p>
            <a:r>
              <a:rPr lang="en-US" dirty="0"/>
              <a:t>The lipid bilayer acts as a semipermeable membrane; only lipophilic solutes can easily pass the phospholipid bilayer</a:t>
            </a:r>
          </a:p>
          <a:p>
            <a:endParaRPr lang="en-US" dirty="0"/>
          </a:p>
          <a:p>
            <a:r>
              <a:rPr lang="en-US" dirty="0"/>
              <a:t>This separation is essential for many biological functions, including cell communication and metabolism.</a:t>
            </a:r>
            <a:endParaRPr lang="sr-Latn-RS" dirty="0"/>
          </a:p>
        </p:txBody>
      </p:sp>
    </p:spTree>
    <p:extLst>
      <p:ext uri="{BB962C8B-B14F-4D97-AF65-F5344CB8AC3E}">
        <p14:creationId xmlns:p14="http://schemas.microsoft.com/office/powerpoint/2010/main" val="22654788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036CB2-1989-2702-E5F1-15150912F178}"/>
              </a:ext>
            </a:extLst>
          </p:cNvPr>
          <p:cNvSpPr txBox="1"/>
          <p:nvPr/>
        </p:nvSpPr>
        <p:spPr>
          <a:xfrm>
            <a:off x="3477470" y="133165"/>
            <a:ext cx="1116331" cy="369332"/>
          </a:xfrm>
          <a:prstGeom prst="rect">
            <a:avLst/>
          </a:prstGeom>
          <a:noFill/>
        </p:spPr>
        <p:txBody>
          <a:bodyPr wrap="none" rtlCol="0">
            <a:spAutoFit/>
          </a:bodyPr>
          <a:lstStyle/>
          <a:p>
            <a:r>
              <a:rPr lang="en-US" b="1" dirty="0"/>
              <a:t>STEROIDS</a:t>
            </a:r>
            <a:endParaRPr lang="sr-Latn-RS" b="1" dirty="0"/>
          </a:p>
        </p:txBody>
      </p:sp>
      <p:sp>
        <p:nvSpPr>
          <p:cNvPr id="4" name="TextBox 3">
            <a:extLst>
              <a:ext uri="{FF2B5EF4-FFF2-40B4-BE49-F238E27FC236}">
                <a16:creationId xmlns:a16="http://schemas.microsoft.com/office/drawing/2014/main" id="{59B1ED06-C82A-BFD7-338B-00C11CCD856E}"/>
              </a:ext>
            </a:extLst>
          </p:cNvPr>
          <p:cNvSpPr txBox="1"/>
          <p:nvPr/>
        </p:nvSpPr>
        <p:spPr>
          <a:xfrm>
            <a:off x="83944" y="691498"/>
            <a:ext cx="9019713" cy="1200329"/>
          </a:xfrm>
          <a:prstGeom prst="rect">
            <a:avLst/>
          </a:prstGeom>
          <a:noFill/>
        </p:spPr>
        <p:txBody>
          <a:bodyPr wrap="square">
            <a:spAutoFit/>
          </a:bodyPr>
          <a:lstStyle/>
          <a:p>
            <a:r>
              <a:rPr lang="en-US" dirty="0"/>
              <a:t>Unlike phospholipids and fats, steroids have a fused ring structure and are grouped with other lipids, because they are hydrophobic and insoluble in water. All steroids have </a:t>
            </a:r>
            <a:r>
              <a:rPr lang="en-US" b="1" dirty="0"/>
              <a:t>four linked carbon rings</a:t>
            </a:r>
            <a:r>
              <a:rPr lang="en-US" dirty="0"/>
              <a:t>, and many of them, like </a:t>
            </a:r>
            <a:r>
              <a:rPr lang="en-US" b="1" dirty="0"/>
              <a:t>cholesterol</a:t>
            </a:r>
            <a:r>
              <a:rPr lang="en-US" dirty="0"/>
              <a:t>, have a </a:t>
            </a:r>
            <a:r>
              <a:rPr lang="en-US" b="1" dirty="0"/>
              <a:t>short tail</a:t>
            </a:r>
            <a:r>
              <a:rPr lang="en-US" dirty="0"/>
              <a:t>. Many steroids also have the </a:t>
            </a:r>
            <a:r>
              <a:rPr lang="en-US" b="1" dirty="0"/>
              <a:t>–OH functional group</a:t>
            </a:r>
            <a:r>
              <a:rPr lang="en-US" dirty="0"/>
              <a:t>, and these steroids are classified as alcohols called </a:t>
            </a:r>
            <a:r>
              <a:rPr lang="en-US" b="1" dirty="0"/>
              <a:t>sterols</a:t>
            </a:r>
            <a:r>
              <a:rPr lang="en-US" dirty="0"/>
              <a:t>.</a:t>
            </a:r>
            <a:endParaRPr lang="sr-Latn-RS" dirty="0"/>
          </a:p>
        </p:txBody>
      </p:sp>
      <p:pic>
        <p:nvPicPr>
          <p:cNvPr id="5" name="Picture 4">
            <a:extLst>
              <a:ext uri="{FF2B5EF4-FFF2-40B4-BE49-F238E27FC236}">
                <a16:creationId xmlns:a16="http://schemas.microsoft.com/office/drawing/2014/main" id="{060975F0-BD41-D180-ED34-FDD2DCAF434E}"/>
              </a:ext>
            </a:extLst>
          </p:cNvPr>
          <p:cNvPicPr>
            <a:picLocks noChangeAspect="1"/>
          </p:cNvPicPr>
          <p:nvPr/>
        </p:nvPicPr>
        <p:blipFill>
          <a:blip r:embed="rId2"/>
          <a:stretch>
            <a:fillRect/>
          </a:stretch>
        </p:blipFill>
        <p:spPr>
          <a:xfrm>
            <a:off x="5228947" y="2268473"/>
            <a:ext cx="3595457" cy="4196903"/>
          </a:xfrm>
          <a:prstGeom prst="rect">
            <a:avLst/>
          </a:prstGeom>
        </p:spPr>
      </p:pic>
      <p:sp>
        <p:nvSpPr>
          <p:cNvPr id="7" name="TextBox 6">
            <a:extLst>
              <a:ext uri="{FF2B5EF4-FFF2-40B4-BE49-F238E27FC236}">
                <a16:creationId xmlns:a16="http://schemas.microsoft.com/office/drawing/2014/main" id="{9A35BF05-7BD2-8BB1-9558-F3B3A647E666}"/>
              </a:ext>
            </a:extLst>
          </p:cNvPr>
          <p:cNvSpPr txBox="1"/>
          <p:nvPr/>
        </p:nvSpPr>
        <p:spPr>
          <a:xfrm>
            <a:off x="83944" y="2080828"/>
            <a:ext cx="4967450" cy="4524315"/>
          </a:xfrm>
          <a:prstGeom prst="rect">
            <a:avLst/>
          </a:prstGeom>
          <a:noFill/>
        </p:spPr>
        <p:txBody>
          <a:bodyPr wrap="square">
            <a:spAutoFit/>
          </a:bodyPr>
          <a:lstStyle/>
          <a:p>
            <a:r>
              <a:rPr lang="en-US" b="1" dirty="0"/>
              <a:t>Cholesterol</a:t>
            </a:r>
          </a:p>
          <a:p>
            <a:r>
              <a:rPr lang="en-US" dirty="0"/>
              <a:t>Cholesterol is the most common steroid and is mainly synthesized in the liver; it is the precursor to </a:t>
            </a:r>
            <a:r>
              <a:rPr lang="en-US" b="1" dirty="0"/>
              <a:t>vitamin D, and steroid hormones like estrogen, testosterone, progesterone, aldosterone</a:t>
            </a:r>
            <a:r>
              <a:rPr lang="en-US" dirty="0"/>
              <a:t>, which is used for osmoregulation, and </a:t>
            </a:r>
            <a:r>
              <a:rPr lang="en-US" b="1" dirty="0"/>
              <a:t>cortisol</a:t>
            </a:r>
            <a:r>
              <a:rPr lang="en-US" dirty="0"/>
              <a:t>, which plays a role in metabolism.</a:t>
            </a:r>
          </a:p>
          <a:p>
            <a:endParaRPr lang="en-US" dirty="0"/>
          </a:p>
          <a:p>
            <a:r>
              <a:rPr lang="en-US" dirty="0"/>
              <a:t>Cholesterol is also the precursor </a:t>
            </a:r>
            <a:r>
              <a:rPr lang="en-US" b="1" dirty="0"/>
              <a:t>to bile salts</a:t>
            </a:r>
            <a:r>
              <a:rPr lang="en-US" dirty="0"/>
              <a:t>, which help in the emulsification of fats and their absorption by cells.</a:t>
            </a:r>
          </a:p>
          <a:p>
            <a:endParaRPr lang="en-US" dirty="0"/>
          </a:p>
          <a:p>
            <a:r>
              <a:rPr lang="en-US" dirty="0"/>
              <a:t> It is a </a:t>
            </a:r>
            <a:r>
              <a:rPr lang="en-US" b="1" dirty="0"/>
              <a:t>structural component of the plasma membrane </a:t>
            </a:r>
            <a:r>
              <a:rPr lang="en-US" dirty="0"/>
              <a:t>and it is involved in cell-to-cell communication. </a:t>
            </a:r>
          </a:p>
          <a:p>
            <a:r>
              <a:rPr lang="en-US" dirty="0"/>
              <a:t> </a:t>
            </a:r>
            <a:endParaRPr lang="sr-Latn-RS" dirty="0"/>
          </a:p>
        </p:txBody>
      </p:sp>
    </p:spTree>
    <p:extLst>
      <p:ext uri="{BB962C8B-B14F-4D97-AF65-F5344CB8AC3E}">
        <p14:creationId xmlns:p14="http://schemas.microsoft.com/office/powerpoint/2010/main" val="1184201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9915B5A-EC31-C072-0235-3F75BF8BDC64}"/>
              </a:ext>
            </a:extLst>
          </p:cNvPr>
          <p:cNvSpPr txBox="1"/>
          <p:nvPr/>
        </p:nvSpPr>
        <p:spPr>
          <a:xfrm>
            <a:off x="128725" y="1074872"/>
            <a:ext cx="8926497" cy="5078313"/>
          </a:xfrm>
          <a:prstGeom prst="rect">
            <a:avLst/>
          </a:prstGeom>
          <a:noFill/>
        </p:spPr>
        <p:txBody>
          <a:bodyPr wrap="square">
            <a:spAutoFit/>
          </a:bodyPr>
          <a:lstStyle/>
          <a:p>
            <a:r>
              <a:rPr lang="en-US" b="1" dirty="0"/>
              <a:t>METABOLISM</a:t>
            </a:r>
          </a:p>
          <a:p>
            <a:r>
              <a:rPr lang="en-US" dirty="0"/>
              <a:t>Cells (basic structural units of living organisms) are highly organized and a </a:t>
            </a:r>
            <a:r>
              <a:rPr lang="en-US" b="1" dirty="0"/>
              <a:t>constant source of energy is required</a:t>
            </a:r>
            <a:r>
              <a:rPr lang="en-US" dirty="0"/>
              <a:t> to maintain the ordered state.</a:t>
            </a:r>
          </a:p>
          <a:p>
            <a:r>
              <a:rPr lang="en-US" dirty="0"/>
              <a:t>Living processes contain thousands of chemical pathways. Precise regulation and integration of these pathways are required to produce energy and maintain life</a:t>
            </a:r>
          </a:p>
          <a:p>
            <a:r>
              <a:rPr lang="en-US" dirty="0"/>
              <a:t>Certain important pathways e.g. Glycolysis is found in almost all organisms.</a:t>
            </a:r>
          </a:p>
          <a:p>
            <a:endParaRPr lang="en-US" dirty="0"/>
          </a:p>
          <a:p>
            <a:endParaRPr lang="en-US" dirty="0"/>
          </a:p>
          <a:p>
            <a:r>
              <a:rPr lang="en-US" b="1" dirty="0"/>
              <a:t>CELLULAR COMUNICATION</a:t>
            </a:r>
          </a:p>
          <a:p>
            <a:r>
              <a:rPr lang="en-US" dirty="0"/>
              <a:t>Studies </a:t>
            </a:r>
            <a:r>
              <a:rPr lang="en-US" b="1" dirty="0"/>
              <a:t>how cells communicate with each other</a:t>
            </a:r>
            <a:r>
              <a:rPr lang="en-US" dirty="0"/>
              <a:t>. Cells constantly transmit and receive signals that regulate their behavior. These routes involve a variety of chemicals and molecules, including growth </a:t>
            </a:r>
            <a:r>
              <a:rPr lang="en-US" b="1" dirty="0"/>
              <a:t>factors, hormones, and neurotransmitters</a:t>
            </a:r>
            <a:r>
              <a:rPr lang="en-US" dirty="0"/>
              <a:t>. Understanding these signaling pathways is critical for creating new treatments for various diseases including cancer and diabetes.</a:t>
            </a:r>
          </a:p>
          <a:p>
            <a:endParaRPr lang="en-US" dirty="0"/>
          </a:p>
          <a:p>
            <a:r>
              <a:rPr lang="en-US" dirty="0"/>
              <a:t>Biochemistry research has also resulted in numerous genetic advancements. In the 1950s, the discovery of DNA structure transformed our understanding of </a:t>
            </a:r>
            <a:r>
              <a:rPr lang="en-US" b="1" dirty="0"/>
              <a:t>how genetic information is stored and transmitted.</a:t>
            </a:r>
          </a:p>
        </p:txBody>
      </p:sp>
      <p:sp>
        <p:nvSpPr>
          <p:cNvPr id="4" name="TextBox 3">
            <a:extLst>
              <a:ext uri="{FF2B5EF4-FFF2-40B4-BE49-F238E27FC236}">
                <a16:creationId xmlns:a16="http://schemas.microsoft.com/office/drawing/2014/main" id="{B3E22819-465C-DF80-BF79-93D12A13E2AB}"/>
              </a:ext>
            </a:extLst>
          </p:cNvPr>
          <p:cNvSpPr txBox="1"/>
          <p:nvPr/>
        </p:nvSpPr>
        <p:spPr>
          <a:xfrm>
            <a:off x="2323730" y="120441"/>
            <a:ext cx="5668392" cy="461665"/>
          </a:xfrm>
          <a:prstGeom prst="rect">
            <a:avLst/>
          </a:prstGeom>
          <a:noFill/>
        </p:spPr>
        <p:txBody>
          <a:bodyPr wrap="square">
            <a:spAutoFit/>
          </a:bodyPr>
          <a:lstStyle/>
          <a:p>
            <a:r>
              <a:rPr lang="sr-Latn-RS" sz="2400" b="1" dirty="0"/>
              <a:t>PRINCIPAL AREAS OF BIOCHEMISTRY</a:t>
            </a:r>
          </a:p>
        </p:txBody>
      </p:sp>
    </p:spTree>
    <p:extLst>
      <p:ext uri="{BB962C8B-B14F-4D97-AF65-F5344CB8AC3E}">
        <p14:creationId xmlns:p14="http://schemas.microsoft.com/office/powerpoint/2010/main" val="20958012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D6C670-DBAF-FDD7-67ED-5A601DBB51D0}"/>
              </a:ext>
            </a:extLst>
          </p:cNvPr>
          <p:cNvSpPr txBox="1"/>
          <p:nvPr/>
        </p:nvSpPr>
        <p:spPr>
          <a:xfrm>
            <a:off x="3293615" y="248575"/>
            <a:ext cx="1487651" cy="369332"/>
          </a:xfrm>
          <a:prstGeom prst="rect">
            <a:avLst/>
          </a:prstGeom>
          <a:noFill/>
        </p:spPr>
        <p:txBody>
          <a:bodyPr wrap="none" rtlCol="0">
            <a:spAutoFit/>
          </a:bodyPr>
          <a:lstStyle/>
          <a:p>
            <a:r>
              <a:rPr lang="en-US" b="1" dirty="0"/>
              <a:t>OTHER LIPIDS</a:t>
            </a:r>
            <a:endParaRPr lang="sr-Latn-RS" b="1" dirty="0"/>
          </a:p>
        </p:txBody>
      </p:sp>
      <p:sp>
        <p:nvSpPr>
          <p:cNvPr id="4" name="TextBox 3">
            <a:extLst>
              <a:ext uri="{FF2B5EF4-FFF2-40B4-BE49-F238E27FC236}">
                <a16:creationId xmlns:a16="http://schemas.microsoft.com/office/drawing/2014/main" id="{E268E1A7-7055-7711-4F80-43A7183814D5}"/>
              </a:ext>
            </a:extLst>
          </p:cNvPr>
          <p:cNvSpPr txBox="1"/>
          <p:nvPr/>
        </p:nvSpPr>
        <p:spPr>
          <a:xfrm>
            <a:off x="181993" y="851335"/>
            <a:ext cx="8442664" cy="4524315"/>
          </a:xfrm>
          <a:prstGeom prst="rect">
            <a:avLst/>
          </a:prstGeom>
          <a:noFill/>
        </p:spPr>
        <p:txBody>
          <a:bodyPr wrap="square">
            <a:spAutoFit/>
          </a:bodyPr>
          <a:lstStyle/>
          <a:p>
            <a:pPr marL="285750" indent="-285750">
              <a:buFont typeface="Arial" panose="020B0604020202020204" pitchFamily="34" charset="0"/>
              <a:buChar char="•"/>
            </a:pPr>
            <a:r>
              <a:rPr lang="en-US" b="1" dirty="0"/>
              <a:t>Glycolipids</a:t>
            </a:r>
            <a:r>
              <a:rPr lang="en-US" dirty="0"/>
              <a:t>: These are lipids containing </a:t>
            </a:r>
            <a:r>
              <a:rPr lang="en-US" b="1" dirty="0"/>
              <a:t>saccharide groups</a:t>
            </a:r>
            <a:r>
              <a:rPr lang="en-US" dirty="0"/>
              <a:t>. They are constituents of the cell membrane and are involved in </a:t>
            </a:r>
            <a:r>
              <a:rPr lang="en-US" b="1" dirty="0"/>
              <a:t>signal transductions</a:t>
            </a:r>
            <a:r>
              <a:rPr lang="en-US" dirty="0"/>
              <a:t>.</a:t>
            </a:r>
          </a:p>
          <a:p>
            <a:endParaRPr lang="en-US" dirty="0"/>
          </a:p>
          <a:p>
            <a:pPr marL="285750" indent="-285750">
              <a:buFont typeface="Arial" panose="020B0604020202020204" pitchFamily="34" charset="0"/>
              <a:buChar char="•"/>
            </a:pPr>
            <a:r>
              <a:rPr lang="en-US" b="1" dirty="0"/>
              <a:t>Eicosanoids</a:t>
            </a:r>
            <a:r>
              <a:rPr lang="en-US" dirty="0"/>
              <a:t>: They arise from the </a:t>
            </a:r>
            <a:r>
              <a:rPr lang="en-US" b="1" dirty="0"/>
              <a:t>20 carbons of polyunsaturated fatty acids</a:t>
            </a:r>
            <a:r>
              <a:rPr lang="en-US" dirty="0"/>
              <a:t>. They perform several functions. </a:t>
            </a:r>
          </a:p>
          <a:p>
            <a:endParaRPr lang="en-US" dirty="0"/>
          </a:p>
          <a:p>
            <a:r>
              <a:rPr lang="en-US" dirty="0"/>
              <a:t>For example, </a:t>
            </a:r>
          </a:p>
          <a:p>
            <a:r>
              <a:rPr lang="en-US" b="1" dirty="0"/>
              <a:t>Prostaglandins stimulate uterine contraction and lower blood pressure,</a:t>
            </a:r>
            <a:r>
              <a:rPr lang="en-US" dirty="0"/>
              <a:t> </a:t>
            </a:r>
          </a:p>
          <a:p>
            <a:endParaRPr lang="en-US" dirty="0"/>
          </a:p>
          <a:p>
            <a:r>
              <a:rPr lang="en-US" b="1" dirty="0"/>
              <a:t>Leukotrienes</a:t>
            </a:r>
            <a:r>
              <a:rPr lang="en-US" dirty="0"/>
              <a:t> are involved in </a:t>
            </a:r>
            <a:r>
              <a:rPr lang="en-US" b="1" dirty="0"/>
              <a:t>chemotaxis and inflammation</a:t>
            </a:r>
            <a:r>
              <a:rPr lang="en-US" dirty="0"/>
              <a:t>, and </a:t>
            </a:r>
          </a:p>
          <a:p>
            <a:endParaRPr lang="en-US" dirty="0"/>
          </a:p>
          <a:p>
            <a:r>
              <a:rPr lang="en-US" b="1" dirty="0" err="1"/>
              <a:t>Thromboxanes</a:t>
            </a:r>
            <a:r>
              <a:rPr lang="en-US" dirty="0"/>
              <a:t> act as </a:t>
            </a:r>
            <a:r>
              <a:rPr lang="en-US" b="1" dirty="0"/>
              <a:t>vasoconstrictors </a:t>
            </a:r>
            <a:r>
              <a:rPr lang="en-US" dirty="0"/>
              <a:t>and stimulate </a:t>
            </a:r>
            <a:r>
              <a:rPr lang="en-US" b="1" dirty="0"/>
              <a:t>platelet aggregation</a:t>
            </a:r>
            <a:r>
              <a:rPr lang="en-US" dirty="0"/>
              <a:t>.</a:t>
            </a:r>
          </a:p>
          <a:p>
            <a:endParaRPr lang="en-US" dirty="0"/>
          </a:p>
          <a:p>
            <a:pPr marL="285750" indent="-285750">
              <a:buFont typeface="Arial" panose="020B0604020202020204" pitchFamily="34" charset="0"/>
              <a:buChar char="•"/>
            </a:pPr>
            <a:r>
              <a:rPr lang="en-US" b="1" dirty="0"/>
              <a:t>P</a:t>
            </a:r>
            <a:r>
              <a:rPr lang="sr-Latn-RS" b="1" dirty="0"/>
              <a:t>lasma lipoproteins</a:t>
            </a:r>
            <a:r>
              <a:rPr lang="en-US" b="1" dirty="0"/>
              <a:t> </a:t>
            </a:r>
            <a:r>
              <a:rPr lang="sr-Latn-RS" dirty="0"/>
              <a:t>are structurally a lipid-protein complex. These complexes function as </a:t>
            </a:r>
            <a:r>
              <a:rPr lang="sr-Latn-RS" b="1" dirty="0"/>
              <a:t>lipid transport systems in blood</a:t>
            </a:r>
            <a:r>
              <a:rPr lang="sr-Latn-RS" dirty="0"/>
              <a:t>. Some examples of lipoproteins are </a:t>
            </a:r>
            <a:r>
              <a:rPr lang="sr-Latn-RS" b="1" dirty="0"/>
              <a:t>chylomicrons, low-density lipoproteins, and high-density lipoproteins</a:t>
            </a:r>
          </a:p>
        </p:txBody>
      </p:sp>
    </p:spTree>
    <p:extLst>
      <p:ext uri="{BB962C8B-B14F-4D97-AF65-F5344CB8AC3E}">
        <p14:creationId xmlns:p14="http://schemas.microsoft.com/office/powerpoint/2010/main" val="37504952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51A63D-4327-9A0A-A8CA-C8CB82098E39}"/>
              </a:ext>
            </a:extLst>
          </p:cNvPr>
          <p:cNvSpPr txBox="1"/>
          <p:nvPr/>
        </p:nvSpPr>
        <p:spPr>
          <a:xfrm>
            <a:off x="3133817" y="106531"/>
            <a:ext cx="2112694" cy="461665"/>
          </a:xfrm>
          <a:prstGeom prst="rect">
            <a:avLst/>
          </a:prstGeom>
          <a:noFill/>
        </p:spPr>
        <p:txBody>
          <a:bodyPr wrap="none" rtlCol="0">
            <a:spAutoFit/>
          </a:bodyPr>
          <a:lstStyle/>
          <a:p>
            <a:r>
              <a:rPr lang="en-US" sz="2400" b="1" dirty="0"/>
              <a:t>NUCLEIC ACIDS</a:t>
            </a:r>
            <a:endParaRPr lang="sr-Latn-RS" sz="2400" b="1" dirty="0"/>
          </a:p>
        </p:txBody>
      </p:sp>
      <p:sp>
        <p:nvSpPr>
          <p:cNvPr id="4" name="TextBox 3">
            <a:extLst>
              <a:ext uri="{FF2B5EF4-FFF2-40B4-BE49-F238E27FC236}">
                <a16:creationId xmlns:a16="http://schemas.microsoft.com/office/drawing/2014/main" id="{1C310AA1-CDA8-E518-E30B-7CDC3E481EBD}"/>
              </a:ext>
            </a:extLst>
          </p:cNvPr>
          <p:cNvSpPr txBox="1"/>
          <p:nvPr/>
        </p:nvSpPr>
        <p:spPr>
          <a:xfrm>
            <a:off x="106532" y="696871"/>
            <a:ext cx="9037468" cy="2308324"/>
          </a:xfrm>
          <a:prstGeom prst="rect">
            <a:avLst/>
          </a:prstGeom>
          <a:noFill/>
        </p:spPr>
        <p:txBody>
          <a:bodyPr wrap="square">
            <a:spAutoFit/>
          </a:bodyPr>
          <a:lstStyle/>
          <a:p>
            <a:r>
              <a:rPr lang="en-US" dirty="0"/>
              <a:t>Nucleic acids are macromolecules present in cells and viruses, and they are involved in the </a:t>
            </a:r>
            <a:r>
              <a:rPr lang="en-US" b="1" dirty="0"/>
              <a:t>storage and transfer of genetic information</a:t>
            </a:r>
            <a:r>
              <a:rPr lang="en-US" dirty="0"/>
              <a:t>. They contain </a:t>
            </a:r>
            <a:r>
              <a:rPr lang="en-US" b="1" dirty="0"/>
              <a:t>instructions for synthesizing proteins </a:t>
            </a:r>
            <a:r>
              <a:rPr lang="en-US" dirty="0"/>
              <a:t>and other molecules and play a key role in </a:t>
            </a:r>
            <a:r>
              <a:rPr lang="en-US" b="1" dirty="0"/>
              <a:t>regulating gene expression</a:t>
            </a:r>
            <a:r>
              <a:rPr lang="en-US" dirty="0"/>
              <a:t>. DNA is found in the nucleus of cells, while RNA is located in the cytoplasm and is involved in protein synthesis.</a:t>
            </a:r>
          </a:p>
          <a:p>
            <a:endParaRPr lang="en-US" dirty="0"/>
          </a:p>
          <a:p>
            <a:r>
              <a:rPr lang="en-US" b="1" dirty="0"/>
              <a:t>Nucleic acids are polymers of nucleotides joined by phosphodiester bonds to form polynucleotides</a:t>
            </a:r>
            <a:endParaRPr lang="sr-Latn-RS" b="1" dirty="0"/>
          </a:p>
        </p:txBody>
      </p:sp>
      <p:pic>
        <p:nvPicPr>
          <p:cNvPr id="5" name="Picture 4">
            <a:extLst>
              <a:ext uri="{FF2B5EF4-FFF2-40B4-BE49-F238E27FC236}">
                <a16:creationId xmlns:a16="http://schemas.microsoft.com/office/drawing/2014/main" id="{BCED7A20-EF02-9F76-DB3D-7DC5964AADE0}"/>
              </a:ext>
            </a:extLst>
          </p:cNvPr>
          <p:cNvPicPr>
            <a:picLocks noChangeAspect="1"/>
          </p:cNvPicPr>
          <p:nvPr/>
        </p:nvPicPr>
        <p:blipFill>
          <a:blip r:embed="rId2"/>
          <a:stretch>
            <a:fillRect/>
          </a:stretch>
        </p:blipFill>
        <p:spPr>
          <a:xfrm>
            <a:off x="2530136" y="2903192"/>
            <a:ext cx="6347533" cy="3779058"/>
          </a:xfrm>
          <a:prstGeom prst="rect">
            <a:avLst/>
          </a:prstGeom>
        </p:spPr>
      </p:pic>
    </p:spTree>
    <p:extLst>
      <p:ext uri="{BB962C8B-B14F-4D97-AF65-F5344CB8AC3E}">
        <p14:creationId xmlns:p14="http://schemas.microsoft.com/office/powerpoint/2010/main" val="9640618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F365484-59B9-7191-73A5-D737C75BE949}"/>
              </a:ext>
            </a:extLst>
          </p:cNvPr>
          <p:cNvSpPr txBox="1"/>
          <p:nvPr/>
        </p:nvSpPr>
        <p:spPr>
          <a:xfrm>
            <a:off x="71021" y="583097"/>
            <a:ext cx="5353236" cy="5909310"/>
          </a:xfrm>
          <a:prstGeom prst="rect">
            <a:avLst/>
          </a:prstGeom>
          <a:noFill/>
        </p:spPr>
        <p:txBody>
          <a:bodyPr wrap="square">
            <a:spAutoFit/>
          </a:bodyPr>
          <a:lstStyle/>
          <a:p>
            <a:r>
              <a:rPr lang="en-US" dirty="0"/>
              <a:t>The nucleotides are comprised of three components:</a:t>
            </a:r>
          </a:p>
          <a:p>
            <a:endParaRPr lang="en-US" dirty="0"/>
          </a:p>
          <a:p>
            <a:r>
              <a:rPr lang="en-US" b="1" dirty="0"/>
              <a:t>Nitrogenous base</a:t>
            </a:r>
            <a:r>
              <a:rPr lang="en-US" dirty="0"/>
              <a:t>: These are heterocyclic, planar, and aromatic molecules. There are two types: </a:t>
            </a:r>
            <a:r>
              <a:rPr lang="en-US" b="1" dirty="0"/>
              <a:t>purines and pyrimidines</a:t>
            </a:r>
            <a:r>
              <a:rPr lang="en-US" dirty="0"/>
              <a:t>. </a:t>
            </a:r>
            <a:r>
              <a:rPr lang="en-US" b="1" dirty="0"/>
              <a:t>Purines</a:t>
            </a:r>
            <a:r>
              <a:rPr lang="en-US" dirty="0"/>
              <a:t> include </a:t>
            </a:r>
            <a:r>
              <a:rPr lang="en-US" b="1" dirty="0"/>
              <a:t>ADENINE AND GUANINE</a:t>
            </a:r>
            <a:r>
              <a:rPr lang="en-US" dirty="0"/>
              <a:t>, both of which are found in both DNA and RNA. </a:t>
            </a:r>
            <a:r>
              <a:rPr lang="en-US" b="1" dirty="0"/>
              <a:t>Pyrimidines</a:t>
            </a:r>
            <a:r>
              <a:rPr lang="en-US" dirty="0"/>
              <a:t> include </a:t>
            </a:r>
            <a:r>
              <a:rPr lang="en-US" b="1" dirty="0"/>
              <a:t>THYMINE</a:t>
            </a:r>
            <a:r>
              <a:rPr lang="en-US" dirty="0"/>
              <a:t> (found only </a:t>
            </a:r>
            <a:r>
              <a:rPr lang="en-US" b="1" dirty="0"/>
              <a:t>in DNA</a:t>
            </a:r>
            <a:r>
              <a:rPr lang="en-US" dirty="0"/>
              <a:t>), </a:t>
            </a:r>
            <a:r>
              <a:rPr lang="en-US" b="1" dirty="0"/>
              <a:t>CYTOSINE </a:t>
            </a:r>
            <a:r>
              <a:rPr lang="en-US" dirty="0"/>
              <a:t>(found in both DNA and RNA), and </a:t>
            </a:r>
            <a:r>
              <a:rPr lang="en-US" b="1" dirty="0"/>
              <a:t>URACIL</a:t>
            </a:r>
            <a:r>
              <a:rPr lang="en-US" dirty="0"/>
              <a:t> (found only </a:t>
            </a:r>
            <a:r>
              <a:rPr lang="en-US" b="1" dirty="0"/>
              <a:t>in RNA</a:t>
            </a:r>
            <a:r>
              <a:rPr lang="en-US" dirty="0"/>
              <a:t>).</a:t>
            </a:r>
          </a:p>
          <a:p>
            <a:endParaRPr lang="en-US" dirty="0"/>
          </a:p>
          <a:p>
            <a:r>
              <a:rPr lang="en-US" b="1" dirty="0"/>
              <a:t>Five-carbon sugar</a:t>
            </a:r>
            <a:r>
              <a:rPr lang="en-US" dirty="0"/>
              <a:t>: The two types of pentose sugar are </a:t>
            </a:r>
            <a:r>
              <a:rPr lang="en-US" b="1" dirty="0"/>
              <a:t>ribose (present only in RNA</a:t>
            </a:r>
            <a:r>
              <a:rPr lang="en-US" dirty="0"/>
              <a:t>) and </a:t>
            </a:r>
            <a:r>
              <a:rPr lang="en-US" b="1" dirty="0"/>
              <a:t>deoxyribose (present in DNA)</a:t>
            </a:r>
            <a:r>
              <a:rPr lang="en-US" dirty="0"/>
              <a:t>. These sugars in nucleic acids have the D-stereoisomeric configuration.</a:t>
            </a:r>
          </a:p>
          <a:p>
            <a:endParaRPr lang="en-US" dirty="0"/>
          </a:p>
          <a:p>
            <a:r>
              <a:rPr lang="en-US" b="1" dirty="0"/>
              <a:t>Phosphoric acid ion</a:t>
            </a:r>
            <a:r>
              <a:rPr lang="en-US" dirty="0"/>
              <a:t>: It’s a phosphate group involved in </a:t>
            </a:r>
            <a:r>
              <a:rPr lang="en-US" b="1" dirty="0"/>
              <a:t>the polymerization </a:t>
            </a:r>
            <a:r>
              <a:rPr lang="en-US" dirty="0"/>
              <a:t>of the nucleotides. </a:t>
            </a:r>
          </a:p>
          <a:p>
            <a:r>
              <a:rPr lang="en-US" dirty="0"/>
              <a:t>A </a:t>
            </a:r>
            <a:r>
              <a:rPr lang="en-US" b="1" dirty="0"/>
              <a:t>phosphodiester bond links two or more nucleotides by joining the phosphate group of one nucleotide and the deoxyribose (ribose) sugar of the next nucleotide leading to the formation of polynucleotides.</a:t>
            </a:r>
            <a:endParaRPr lang="sr-Latn-RS" b="1" dirty="0"/>
          </a:p>
        </p:txBody>
      </p:sp>
      <p:sp>
        <p:nvSpPr>
          <p:cNvPr id="4" name="TextBox 3">
            <a:extLst>
              <a:ext uri="{FF2B5EF4-FFF2-40B4-BE49-F238E27FC236}">
                <a16:creationId xmlns:a16="http://schemas.microsoft.com/office/drawing/2014/main" id="{03D24C46-2D8C-EDA4-FFFE-41A99D2DBEE9}"/>
              </a:ext>
            </a:extLst>
          </p:cNvPr>
          <p:cNvSpPr txBox="1"/>
          <p:nvPr/>
        </p:nvSpPr>
        <p:spPr>
          <a:xfrm>
            <a:off x="3133817" y="14899"/>
            <a:ext cx="2112694" cy="461665"/>
          </a:xfrm>
          <a:prstGeom prst="rect">
            <a:avLst/>
          </a:prstGeom>
          <a:noFill/>
        </p:spPr>
        <p:txBody>
          <a:bodyPr wrap="none" rtlCol="0">
            <a:spAutoFit/>
          </a:bodyPr>
          <a:lstStyle/>
          <a:p>
            <a:r>
              <a:rPr lang="en-US" sz="2400" b="1" dirty="0"/>
              <a:t>NUCLEIC ACIDS</a:t>
            </a:r>
            <a:endParaRPr lang="sr-Latn-RS" sz="2400" b="1" dirty="0"/>
          </a:p>
        </p:txBody>
      </p:sp>
      <p:pic>
        <p:nvPicPr>
          <p:cNvPr id="5" name="Picture 4">
            <a:extLst>
              <a:ext uri="{FF2B5EF4-FFF2-40B4-BE49-F238E27FC236}">
                <a16:creationId xmlns:a16="http://schemas.microsoft.com/office/drawing/2014/main" id="{127D5556-50E8-8C1C-1114-75FBE16DC755}"/>
              </a:ext>
            </a:extLst>
          </p:cNvPr>
          <p:cNvPicPr>
            <a:picLocks noChangeAspect="1"/>
          </p:cNvPicPr>
          <p:nvPr/>
        </p:nvPicPr>
        <p:blipFill>
          <a:blip r:embed="rId2"/>
          <a:stretch>
            <a:fillRect/>
          </a:stretch>
        </p:blipFill>
        <p:spPr>
          <a:xfrm>
            <a:off x="5306044" y="365593"/>
            <a:ext cx="3766935" cy="4419471"/>
          </a:xfrm>
          <a:prstGeom prst="rect">
            <a:avLst/>
          </a:prstGeom>
        </p:spPr>
      </p:pic>
      <p:pic>
        <p:nvPicPr>
          <p:cNvPr id="6" name="Picture 5">
            <a:extLst>
              <a:ext uri="{FF2B5EF4-FFF2-40B4-BE49-F238E27FC236}">
                <a16:creationId xmlns:a16="http://schemas.microsoft.com/office/drawing/2014/main" id="{F6A6382C-4B4A-267E-1210-63AAF9EE1697}"/>
              </a:ext>
            </a:extLst>
          </p:cNvPr>
          <p:cNvPicPr>
            <a:picLocks noChangeAspect="1"/>
          </p:cNvPicPr>
          <p:nvPr/>
        </p:nvPicPr>
        <p:blipFill>
          <a:blip r:embed="rId3"/>
          <a:stretch>
            <a:fillRect/>
          </a:stretch>
        </p:blipFill>
        <p:spPr>
          <a:xfrm>
            <a:off x="5549098" y="4963727"/>
            <a:ext cx="3159896" cy="1774424"/>
          </a:xfrm>
          <a:prstGeom prst="rect">
            <a:avLst/>
          </a:prstGeom>
        </p:spPr>
      </p:pic>
    </p:spTree>
    <p:extLst>
      <p:ext uri="{BB962C8B-B14F-4D97-AF65-F5344CB8AC3E}">
        <p14:creationId xmlns:p14="http://schemas.microsoft.com/office/powerpoint/2010/main" val="20687991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EFDE6B9-01D1-660E-2263-C49A1A31D120}"/>
              </a:ext>
            </a:extLst>
          </p:cNvPr>
          <p:cNvSpPr txBox="1"/>
          <p:nvPr/>
        </p:nvSpPr>
        <p:spPr>
          <a:xfrm>
            <a:off x="142044" y="121379"/>
            <a:ext cx="8664604" cy="4524315"/>
          </a:xfrm>
          <a:prstGeom prst="rect">
            <a:avLst/>
          </a:prstGeom>
          <a:noFill/>
        </p:spPr>
        <p:txBody>
          <a:bodyPr wrap="square">
            <a:spAutoFit/>
          </a:bodyPr>
          <a:lstStyle/>
          <a:p>
            <a:pPr algn="ctr"/>
            <a:r>
              <a:rPr lang="en-US" b="1" dirty="0"/>
              <a:t>Types of Nucleic Acids and Their Functions</a:t>
            </a:r>
          </a:p>
          <a:p>
            <a:pPr algn="ctr"/>
            <a:endParaRPr lang="en-US" b="1" dirty="0"/>
          </a:p>
          <a:p>
            <a:r>
              <a:rPr lang="en-US" dirty="0"/>
              <a:t>Based on nature, structure, and function, the nucleic acids are categorized into two groups: Deoxyribonucleic acids (DNA) and Ribonucleic acids (RNA).</a:t>
            </a:r>
          </a:p>
          <a:p>
            <a:endParaRPr lang="en-US" dirty="0"/>
          </a:p>
          <a:p>
            <a:r>
              <a:rPr lang="en-US" b="1" dirty="0"/>
              <a:t>Deoxyribonucleic acids (DNA)</a:t>
            </a:r>
          </a:p>
          <a:p>
            <a:r>
              <a:rPr lang="en-US" dirty="0"/>
              <a:t>DNAs are the hereditary material that resides inside the nucleus. In 1953, the first structure of DNA double helix (B-form of DNA) was discovered by Watson and </a:t>
            </a:r>
            <a:r>
              <a:rPr lang="en-US" dirty="0" err="1"/>
              <a:t>Crick.DNA</a:t>
            </a:r>
            <a:r>
              <a:rPr lang="en-US" dirty="0"/>
              <a:t> has two other forms as well, A and Z forms. </a:t>
            </a:r>
          </a:p>
          <a:p>
            <a:endParaRPr lang="en-US" dirty="0"/>
          </a:p>
          <a:p>
            <a:r>
              <a:rPr lang="en-US" dirty="0"/>
              <a:t>The double helix structure represents two polynucleotides of DNA coiled around a central helix. The two strands are antiparallel and interact by hydrogen bonds between complementary base pairs. </a:t>
            </a:r>
          </a:p>
          <a:p>
            <a:endParaRPr lang="en-US" dirty="0"/>
          </a:p>
          <a:p>
            <a:r>
              <a:rPr lang="en-US" dirty="0"/>
              <a:t>It is the </a:t>
            </a:r>
            <a:r>
              <a:rPr lang="en-US" b="1" dirty="0"/>
              <a:t>genetic material </a:t>
            </a:r>
            <a:r>
              <a:rPr lang="en-US" dirty="0"/>
              <a:t>that stores all the information required to be transferred to the progeny. It specifies the biological development of all living organisms and viruses.</a:t>
            </a:r>
            <a:endParaRPr lang="sr-Latn-RS" dirty="0"/>
          </a:p>
        </p:txBody>
      </p:sp>
      <p:pic>
        <p:nvPicPr>
          <p:cNvPr id="4" name="Picture 3">
            <a:extLst>
              <a:ext uri="{FF2B5EF4-FFF2-40B4-BE49-F238E27FC236}">
                <a16:creationId xmlns:a16="http://schemas.microsoft.com/office/drawing/2014/main" id="{8673274C-01FC-7AAB-4ECB-E076FED72B03}"/>
              </a:ext>
            </a:extLst>
          </p:cNvPr>
          <p:cNvPicPr>
            <a:picLocks noChangeAspect="1"/>
          </p:cNvPicPr>
          <p:nvPr/>
        </p:nvPicPr>
        <p:blipFill>
          <a:blip r:embed="rId2"/>
          <a:stretch>
            <a:fillRect/>
          </a:stretch>
        </p:blipFill>
        <p:spPr>
          <a:xfrm>
            <a:off x="213064" y="4645694"/>
            <a:ext cx="4021584" cy="2112824"/>
          </a:xfrm>
          <a:prstGeom prst="rect">
            <a:avLst/>
          </a:prstGeom>
        </p:spPr>
      </p:pic>
      <p:pic>
        <p:nvPicPr>
          <p:cNvPr id="5" name="Picture 4">
            <a:extLst>
              <a:ext uri="{FF2B5EF4-FFF2-40B4-BE49-F238E27FC236}">
                <a16:creationId xmlns:a16="http://schemas.microsoft.com/office/drawing/2014/main" id="{6EF28DE6-4B27-725A-DC58-C002970F9296}"/>
              </a:ext>
            </a:extLst>
          </p:cNvPr>
          <p:cNvPicPr>
            <a:picLocks noChangeAspect="1"/>
          </p:cNvPicPr>
          <p:nvPr/>
        </p:nvPicPr>
        <p:blipFill>
          <a:blip r:embed="rId3"/>
          <a:stretch>
            <a:fillRect/>
          </a:stretch>
        </p:blipFill>
        <p:spPr>
          <a:xfrm>
            <a:off x="4909354" y="4789612"/>
            <a:ext cx="3817396" cy="1968906"/>
          </a:xfrm>
          <a:prstGeom prst="rect">
            <a:avLst/>
          </a:prstGeom>
        </p:spPr>
      </p:pic>
    </p:spTree>
    <p:extLst>
      <p:ext uri="{BB962C8B-B14F-4D97-AF65-F5344CB8AC3E}">
        <p14:creationId xmlns:p14="http://schemas.microsoft.com/office/powerpoint/2010/main" val="33233746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4154F62-734F-7A6C-FD1F-44A6C80DA769}"/>
              </a:ext>
            </a:extLst>
          </p:cNvPr>
          <p:cNvSpPr txBox="1"/>
          <p:nvPr/>
        </p:nvSpPr>
        <p:spPr>
          <a:xfrm>
            <a:off x="133165" y="61066"/>
            <a:ext cx="8913181" cy="3970318"/>
          </a:xfrm>
          <a:prstGeom prst="rect">
            <a:avLst/>
          </a:prstGeom>
          <a:noFill/>
        </p:spPr>
        <p:txBody>
          <a:bodyPr wrap="square">
            <a:spAutoFit/>
          </a:bodyPr>
          <a:lstStyle/>
          <a:p>
            <a:r>
              <a:rPr lang="en-US" b="1" dirty="0"/>
              <a:t>Ribonucleic acids (RNA)</a:t>
            </a:r>
          </a:p>
          <a:p>
            <a:endParaRPr lang="en-US" dirty="0"/>
          </a:p>
          <a:p>
            <a:r>
              <a:rPr lang="en-US" dirty="0"/>
              <a:t>RNA is present in all living cells. It has different roles in different organisms. It acts as </a:t>
            </a:r>
            <a:r>
              <a:rPr lang="en-US" b="1" dirty="0"/>
              <a:t>genetic material </a:t>
            </a:r>
            <a:r>
              <a:rPr lang="en-US" dirty="0"/>
              <a:t>in some </a:t>
            </a:r>
            <a:r>
              <a:rPr lang="en-US" b="1" dirty="0"/>
              <a:t>viruses</a:t>
            </a:r>
            <a:r>
              <a:rPr lang="en-US" dirty="0"/>
              <a:t> and has </a:t>
            </a:r>
            <a:r>
              <a:rPr lang="en-US" b="1" dirty="0"/>
              <a:t>enzymatic activity </a:t>
            </a:r>
            <a:r>
              <a:rPr lang="en-US" dirty="0"/>
              <a:t>in other organisms (where it is called </a:t>
            </a:r>
            <a:r>
              <a:rPr lang="en-US" b="1" dirty="0"/>
              <a:t>ribozyme</a:t>
            </a:r>
            <a:r>
              <a:rPr lang="en-US" dirty="0"/>
              <a:t>). </a:t>
            </a:r>
            <a:r>
              <a:rPr lang="en-US" b="1" dirty="0"/>
              <a:t>Three types of RNA </a:t>
            </a:r>
            <a:r>
              <a:rPr lang="en-US" dirty="0"/>
              <a:t>are present among organisms: </a:t>
            </a:r>
            <a:r>
              <a:rPr lang="en-US" b="1" dirty="0"/>
              <a:t>rRNA, mRNA, and tRNA</a:t>
            </a:r>
            <a:r>
              <a:rPr lang="en-US" dirty="0"/>
              <a:t>. </a:t>
            </a:r>
          </a:p>
          <a:p>
            <a:endParaRPr lang="en-US" dirty="0"/>
          </a:p>
          <a:p>
            <a:r>
              <a:rPr lang="en-US" dirty="0"/>
              <a:t>Transcription is the process by which the genetic information stored in DNA is used to create messenger RNA (</a:t>
            </a:r>
            <a:r>
              <a:rPr lang="en-US" b="1" dirty="0"/>
              <a:t>mRNA</a:t>
            </a:r>
            <a:r>
              <a:rPr lang="en-US" dirty="0"/>
              <a:t>), which </a:t>
            </a:r>
            <a:r>
              <a:rPr lang="en-US" b="1" dirty="0"/>
              <a:t>carries the instructions for protein synthesis. tRNAs </a:t>
            </a:r>
            <a:r>
              <a:rPr lang="en-US" dirty="0"/>
              <a:t>are the molecules that actually </a:t>
            </a:r>
            <a:r>
              <a:rPr lang="en-US" b="1" dirty="0"/>
              <a:t>“translate” the information of mRNA into proper amino acids </a:t>
            </a:r>
            <a:r>
              <a:rPr lang="en-US" dirty="0"/>
              <a:t>and </a:t>
            </a:r>
            <a:r>
              <a:rPr lang="en-US" b="1" dirty="0"/>
              <a:t>rRNA is directly involved in protein synthesis.</a:t>
            </a:r>
          </a:p>
          <a:p>
            <a:endParaRPr lang="en-US" dirty="0"/>
          </a:p>
          <a:p>
            <a:endParaRPr lang="en-US" dirty="0"/>
          </a:p>
          <a:p>
            <a:r>
              <a:rPr lang="en-US" dirty="0"/>
              <a:t>Structurally, RNA exists in both single-stranded (primary structure) and double-stranded (secondary structure) forms. The double-helical structure of RNA is present in the A form.</a:t>
            </a:r>
            <a:endParaRPr lang="sr-Latn-RS" dirty="0"/>
          </a:p>
        </p:txBody>
      </p:sp>
      <p:pic>
        <p:nvPicPr>
          <p:cNvPr id="4" name="Picture 3">
            <a:extLst>
              <a:ext uri="{FF2B5EF4-FFF2-40B4-BE49-F238E27FC236}">
                <a16:creationId xmlns:a16="http://schemas.microsoft.com/office/drawing/2014/main" id="{C8D5C4DD-0163-DE0C-6709-CFC08ECBC1AB}"/>
              </a:ext>
            </a:extLst>
          </p:cNvPr>
          <p:cNvPicPr>
            <a:picLocks noChangeAspect="1"/>
          </p:cNvPicPr>
          <p:nvPr/>
        </p:nvPicPr>
        <p:blipFill>
          <a:blip r:embed="rId2"/>
          <a:stretch>
            <a:fillRect/>
          </a:stretch>
        </p:blipFill>
        <p:spPr>
          <a:xfrm>
            <a:off x="284085" y="4147831"/>
            <a:ext cx="4003829" cy="2483788"/>
          </a:xfrm>
          <a:prstGeom prst="rect">
            <a:avLst/>
          </a:prstGeom>
        </p:spPr>
      </p:pic>
      <p:pic>
        <p:nvPicPr>
          <p:cNvPr id="5" name="Picture 4">
            <a:extLst>
              <a:ext uri="{FF2B5EF4-FFF2-40B4-BE49-F238E27FC236}">
                <a16:creationId xmlns:a16="http://schemas.microsoft.com/office/drawing/2014/main" id="{9D963A8D-0650-C77C-9587-98EBB1C60A7E}"/>
              </a:ext>
            </a:extLst>
          </p:cNvPr>
          <p:cNvPicPr>
            <a:picLocks noChangeAspect="1"/>
          </p:cNvPicPr>
          <p:nvPr/>
        </p:nvPicPr>
        <p:blipFill>
          <a:blip r:embed="rId3"/>
          <a:stretch>
            <a:fillRect/>
          </a:stretch>
        </p:blipFill>
        <p:spPr>
          <a:xfrm>
            <a:off x="4589755" y="4147829"/>
            <a:ext cx="4456591" cy="2483789"/>
          </a:xfrm>
          <a:prstGeom prst="rect">
            <a:avLst/>
          </a:prstGeom>
        </p:spPr>
      </p:pic>
    </p:spTree>
    <p:extLst>
      <p:ext uri="{BB962C8B-B14F-4D97-AF65-F5344CB8AC3E}">
        <p14:creationId xmlns:p14="http://schemas.microsoft.com/office/powerpoint/2010/main" val="11953774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161DBD-442D-8CC8-5C60-E5B563714B02}"/>
              </a:ext>
            </a:extLst>
          </p:cNvPr>
          <p:cNvSpPr txBox="1"/>
          <p:nvPr/>
        </p:nvSpPr>
        <p:spPr>
          <a:xfrm>
            <a:off x="3569449" y="124287"/>
            <a:ext cx="2005101" cy="461665"/>
          </a:xfrm>
          <a:prstGeom prst="rect">
            <a:avLst/>
          </a:prstGeom>
          <a:noFill/>
        </p:spPr>
        <p:txBody>
          <a:bodyPr wrap="none" rtlCol="0">
            <a:spAutoFit/>
          </a:bodyPr>
          <a:lstStyle/>
          <a:p>
            <a:r>
              <a:rPr lang="en-US" sz="2400" b="1" dirty="0"/>
              <a:t>ENZYMOLOGY</a:t>
            </a:r>
            <a:endParaRPr lang="sr-Latn-RS" sz="2400" b="1" dirty="0"/>
          </a:p>
        </p:txBody>
      </p:sp>
      <p:sp>
        <p:nvSpPr>
          <p:cNvPr id="4" name="TextBox 3">
            <a:extLst>
              <a:ext uri="{FF2B5EF4-FFF2-40B4-BE49-F238E27FC236}">
                <a16:creationId xmlns:a16="http://schemas.microsoft.com/office/drawing/2014/main" id="{FAD9BF97-48D8-59FA-FBC7-54EA5C5E3779}"/>
              </a:ext>
            </a:extLst>
          </p:cNvPr>
          <p:cNvSpPr txBox="1"/>
          <p:nvPr/>
        </p:nvSpPr>
        <p:spPr>
          <a:xfrm>
            <a:off x="106530" y="721674"/>
            <a:ext cx="9037469" cy="646331"/>
          </a:xfrm>
          <a:prstGeom prst="rect">
            <a:avLst/>
          </a:prstGeom>
          <a:noFill/>
        </p:spPr>
        <p:txBody>
          <a:bodyPr wrap="square">
            <a:spAutoFit/>
          </a:bodyPr>
          <a:lstStyle/>
          <a:p>
            <a:r>
              <a:rPr lang="en-US" dirty="0"/>
              <a:t>Enzymology is a field of study in Biochemistry that deals with a specific group of proteins called enzymes and enzyme-catalyzed reactions. </a:t>
            </a:r>
            <a:endParaRPr lang="sr-Latn-RS" dirty="0"/>
          </a:p>
        </p:txBody>
      </p:sp>
      <p:sp>
        <p:nvSpPr>
          <p:cNvPr id="6" name="TextBox 5">
            <a:extLst>
              <a:ext uri="{FF2B5EF4-FFF2-40B4-BE49-F238E27FC236}">
                <a16:creationId xmlns:a16="http://schemas.microsoft.com/office/drawing/2014/main" id="{36BE1F8A-B5DB-924F-436B-5E5C73A4B8C0}"/>
              </a:ext>
            </a:extLst>
          </p:cNvPr>
          <p:cNvSpPr txBox="1"/>
          <p:nvPr/>
        </p:nvSpPr>
        <p:spPr>
          <a:xfrm>
            <a:off x="53264" y="1479845"/>
            <a:ext cx="9143999" cy="646331"/>
          </a:xfrm>
          <a:prstGeom prst="rect">
            <a:avLst/>
          </a:prstGeom>
          <a:noFill/>
        </p:spPr>
        <p:txBody>
          <a:bodyPr wrap="square">
            <a:spAutoFit/>
          </a:bodyPr>
          <a:lstStyle/>
          <a:p>
            <a:r>
              <a:rPr lang="en-US" dirty="0"/>
              <a:t>Enzymes are </a:t>
            </a:r>
            <a:r>
              <a:rPr lang="en-US" b="1" dirty="0"/>
              <a:t>protein biological catalysts (except ribozymes – RNA molecules</a:t>
            </a:r>
            <a:r>
              <a:rPr lang="en-US" dirty="0"/>
              <a:t>) that </a:t>
            </a:r>
            <a:r>
              <a:rPr lang="en-US" b="1" dirty="0"/>
              <a:t>increase the rate of biochemical reactions</a:t>
            </a:r>
            <a:r>
              <a:rPr lang="en-US" dirty="0"/>
              <a:t> (about 100 times) without being changed in the overall process.</a:t>
            </a:r>
            <a:endParaRPr lang="sr-Latn-RS" dirty="0"/>
          </a:p>
        </p:txBody>
      </p:sp>
      <p:pic>
        <p:nvPicPr>
          <p:cNvPr id="9" name="Picture 8">
            <a:extLst>
              <a:ext uri="{FF2B5EF4-FFF2-40B4-BE49-F238E27FC236}">
                <a16:creationId xmlns:a16="http://schemas.microsoft.com/office/drawing/2014/main" id="{0A125A11-4140-4677-BD5F-EC7D45E618F4}"/>
              </a:ext>
            </a:extLst>
          </p:cNvPr>
          <p:cNvPicPr>
            <a:picLocks noChangeAspect="1"/>
          </p:cNvPicPr>
          <p:nvPr/>
        </p:nvPicPr>
        <p:blipFill>
          <a:blip r:embed="rId2"/>
          <a:stretch>
            <a:fillRect/>
          </a:stretch>
        </p:blipFill>
        <p:spPr>
          <a:xfrm>
            <a:off x="1759582" y="2996187"/>
            <a:ext cx="6086475" cy="3609975"/>
          </a:xfrm>
          <a:prstGeom prst="rect">
            <a:avLst/>
          </a:prstGeom>
        </p:spPr>
      </p:pic>
    </p:spTree>
    <p:extLst>
      <p:ext uri="{BB962C8B-B14F-4D97-AF65-F5344CB8AC3E}">
        <p14:creationId xmlns:p14="http://schemas.microsoft.com/office/powerpoint/2010/main" val="27230333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161DBD-442D-8CC8-5C60-E5B563714B02}"/>
              </a:ext>
            </a:extLst>
          </p:cNvPr>
          <p:cNvSpPr txBox="1"/>
          <p:nvPr/>
        </p:nvSpPr>
        <p:spPr>
          <a:xfrm>
            <a:off x="3489550" y="29435"/>
            <a:ext cx="2005101" cy="461665"/>
          </a:xfrm>
          <a:prstGeom prst="rect">
            <a:avLst/>
          </a:prstGeom>
          <a:noFill/>
        </p:spPr>
        <p:txBody>
          <a:bodyPr wrap="none" rtlCol="0">
            <a:spAutoFit/>
          </a:bodyPr>
          <a:lstStyle/>
          <a:p>
            <a:r>
              <a:rPr lang="en-US" sz="2400" b="1" dirty="0"/>
              <a:t>ENZYMOLOGY</a:t>
            </a:r>
            <a:endParaRPr lang="sr-Latn-RS" sz="2400" b="1" dirty="0"/>
          </a:p>
        </p:txBody>
      </p:sp>
      <p:sp>
        <p:nvSpPr>
          <p:cNvPr id="3" name="TextBox 2">
            <a:extLst>
              <a:ext uri="{FF2B5EF4-FFF2-40B4-BE49-F238E27FC236}">
                <a16:creationId xmlns:a16="http://schemas.microsoft.com/office/drawing/2014/main" id="{3A2381AF-ACC6-5A09-CD47-C6F639DFF75E}"/>
              </a:ext>
            </a:extLst>
          </p:cNvPr>
          <p:cNvSpPr txBox="1"/>
          <p:nvPr/>
        </p:nvSpPr>
        <p:spPr>
          <a:xfrm>
            <a:off x="0" y="491100"/>
            <a:ext cx="9294920" cy="6463308"/>
          </a:xfrm>
          <a:prstGeom prst="rect">
            <a:avLst/>
          </a:prstGeom>
          <a:noFill/>
        </p:spPr>
        <p:txBody>
          <a:bodyPr wrap="square">
            <a:spAutoFit/>
          </a:bodyPr>
          <a:lstStyle/>
          <a:p>
            <a:r>
              <a:rPr lang="en-US" dirty="0"/>
              <a:t>There have been more than 2,000  enzymes discovered; generally, enzymes have characteristics:</a:t>
            </a:r>
          </a:p>
          <a:p>
            <a:endParaRPr lang="en-US" dirty="0"/>
          </a:p>
          <a:p>
            <a:pPr marL="285750" indent="-285750">
              <a:buFont typeface="Arial" panose="020B0604020202020204" pitchFamily="34" charset="0"/>
              <a:buChar char="•"/>
            </a:pPr>
            <a:r>
              <a:rPr lang="en-US" dirty="0"/>
              <a:t>They are large  and  highly  specialized  </a:t>
            </a:r>
            <a:r>
              <a:rPr lang="en-US" b="1" dirty="0"/>
              <a:t>globular  proteins</a:t>
            </a:r>
            <a:r>
              <a:rPr lang="en-US" dirty="0"/>
              <a:t>  synthesized  in  cells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They function in very </a:t>
            </a:r>
            <a:r>
              <a:rPr lang="en-US" b="1" dirty="0"/>
              <a:t>small amounts</a:t>
            </a:r>
            <a:r>
              <a:rPr lang="en-US" dirty="0"/>
              <a: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 Their protein </a:t>
            </a:r>
            <a:r>
              <a:rPr lang="en-US" b="1" dirty="0"/>
              <a:t>structure and function </a:t>
            </a:r>
            <a:r>
              <a:rPr lang="en-US" dirty="0"/>
              <a:t>can be affected by </a:t>
            </a:r>
            <a:r>
              <a:rPr lang="en-US" b="1" dirty="0"/>
              <a:t>changes in temperature, pH and inhibitors</a:t>
            </a:r>
            <a:r>
              <a:rPr lang="en-US" dirty="0"/>
              <a: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 Catalyze only </a:t>
            </a:r>
            <a:r>
              <a:rPr lang="en-US" b="1" dirty="0"/>
              <a:t>one type </a:t>
            </a:r>
            <a:r>
              <a:rPr lang="en-US" dirty="0"/>
              <a:t>of chemical </a:t>
            </a:r>
            <a:r>
              <a:rPr lang="en-US" b="1" dirty="0"/>
              <a:t>reaction</a:t>
            </a:r>
            <a:r>
              <a:rPr lang="en-US" dirty="0"/>
              <a: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They </a:t>
            </a:r>
            <a:r>
              <a:rPr lang="en-US" b="1" dirty="0"/>
              <a:t>accelerate the reaction without affecting its equilibrium</a:t>
            </a:r>
            <a:r>
              <a:rPr lang="en-US" dirty="0"/>
              <a:t> (decrease the energy needed for activation).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 They do </a:t>
            </a:r>
            <a:r>
              <a:rPr lang="en-US" b="1" dirty="0"/>
              <a:t>not change chemically and do not lose their activity by the end of the reaction</a:t>
            </a:r>
            <a:r>
              <a:rPr lang="en-US" dirty="0"/>
              <a: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Highly </a:t>
            </a:r>
            <a:r>
              <a:rPr lang="en-US" b="1" dirty="0"/>
              <a:t>specific</a:t>
            </a:r>
            <a:r>
              <a:rPr lang="en-US" dirty="0"/>
              <a:t> (e.g., act on a specific substrate based on </a:t>
            </a:r>
            <a:r>
              <a:rPr lang="en-US" b="1" dirty="0"/>
              <a:t>shape, size, electric charge, </a:t>
            </a:r>
            <a:r>
              <a:rPr lang="en-US" dirty="0" err="1"/>
              <a:t>etc</a:t>
            </a:r>
            <a:r>
              <a:rPr lang="en-US" dirty="0"/>
              <a: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Most </a:t>
            </a:r>
            <a:r>
              <a:rPr lang="en-US" b="1" dirty="0"/>
              <a:t>enzymes act intracellularly</a:t>
            </a:r>
            <a:r>
              <a:rPr lang="en-US" dirty="0"/>
              <a:t>, therefore, measuring some </a:t>
            </a:r>
            <a:r>
              <a:rPr lang="en-US" b="1" dirty="0"/>
              <a:t>enzymes in plasma </a:t>
            </a:r>
            <a:r>
              <a:rPr lang="en-US" dirty="0"/>
              <a:t>is useful for the </a:t>
            </a:r>
            <a:r>
              <a:rPr lang="en-US" b="1" dirty="0"/>
              <a:t>diagnosis of diseases</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Lack of enzymes </a:t>
            </a:r>
            <a:r>
              <a:rPr lang="en-US" dirty="0"/>
              <a:t>will lead to a </a:t>
            </a:r>
            <a:r>
              <a:rPr lang="en-US" b="1" dirty="0"/>
              <a:t>block in metabolic pathways </a:t>
            </a:r>
            <a:r>
              <a:rPr lang="en-US" dirty="0"/>
              <a:t>causing inborn errors in metabolism</a:t>
            </a:r>
          </a:p>
        </p:txBody>
      </p:sp>
    </p:spTree>
    <p:extLst>
      <p:ext uri="{BB962C8B-B14F-4D97-AF65-F5344CB8AC3E}">
        <p14:creationId xmlns:p14="http://schemas.microsoft.com/office/powerpoint/2010/main" val="40072322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161DBD-442D-8CC8-5C60-E5B563714B02}"/>
              </a:ext>
            </a:extLst>
          </p:cNvPr>
          <p:cNvSpPr txBox="1"/>
          <p:nvPr/>
        </p:nvSpPr>
        <p:spPr>
          <a:xfrm>
            <a:off x="3569449" y="0"/>
            <a:ext cx="2005101" cy="461665"/>
          </a:xfrm>
          <a:prstGeom prst="rect">
            <a:avLst/>
          </a:prstGeom>
          <a:noFill/>
        </p:spPr>
        <p:txBody>
          <a:bodyPr wrap="none" rtlCol="0">
            <a:spAutoFit/>
          </a:bodyPr>
          <a:lstStyle/>
          <a:p>
            <a:r>
              <a:rPr lang="en-US" sz="2400" b="1" dirty="0"/>
              <a:t>ENZYMOLOGY</a:t>
            </a:r>
            <a:endParaRPr lang="sr-Latn-RS" sz="2400" b="1" dirty="0"/>
          </a:p>
        </p:txBody>
      </p:sp>
      <p:pic>
        <p:nvPicPr>
          <p:cNvPr id="3" name="Picture 2">
            <a:extLst>
              <a:ext uri="{FF2B5EF4-FFF2-40B4-BE49-F238E27FC236}">
                <a16:creationId xmlns:a16="http://schemas.microsoft.com/office/drawing/2014/main" id="{65D07E8B-B168-14F8-9F17-0E5B25F2C794}"/>
              </a:ext>
            </a:extLst>
          </p:cNvPr>
          <p:cNvPicPr>
            <a:picLocks noChangeAspect="1"/>
          </p:cNvPicPr>
          <p:nvPr/>
        </p:nvPicPr>
        <p:blipFill>
          <a:blip r:embed="rId2"/>
          <a:stretch>
            <a:fillRect/>
          </a:stretch>
        </p:blipFill>
        <p:spPr>
          <a:xfrm>
            <a:off x="1065321" y="3799623"/>
            <a:ext cx="7217544" cy="3058377"/>
          </a:xfrm>
          <a:prstGeom prst="rect">
            <a:avLst/>
          </a:prstGeom>
        </p:spPr>
      </p:pic>
      <p:sp>
        <p:nvSpPr>
          <p:cNvPr id="5" name="TextBox 4">
            <a:extLst>
              <a:ext uri="{FF2B5EF4-FFF2-40B4-BE49-F238E27FC236}">
                <a16:creationId xmlns:a16="http://schemas.microsoft.com/office/drawing/2014/main" id="{E4EAA9FA-4194-60F7-2B23-C891110FDE8A}"/>
              </a:ext>
            </a:extLst>
          </p:cNvPr>
          <p:cNvSpPr txBox="1"/>
          <p:nvPr/>
        </p:nvSpPr>
        <p:spPr>
          <a:xfrm>
            <a:off x="79898" y="503289"/>
            <a:ext cx="9064102" cy="3139321"/>
          </a:xfrm>
          <a:prstGeom prst="rect">
            <a:avLst/>
          </a:prstGeom>
          <a:noFill/>
        </p:spPr>
        <p:txBody>
          <a:bodyPr wrap="square">
            <a:spAutoFit/>
          </a:bodyPr>
          <a:lstStyle/>
          <a:p>
            <a:r>
              <a:rPr lang="en-US" dirty="0"/>
              <a:t>Substances on which enzymes act to convert them into products are called Substrates</a:t>
            </a:r>
          </a:p>
          <a:p>
            <a:endParaRPr lang="en-US" dirty="0"/>
          </a:p>
          <a:p>
            <a:r>
              <a:rPr lang="en-US" dirty="0"/>
              <a:t>The keys to how enzymes control cellular reactions lie in their </a:t>
            </a:r>
            <a:r>
              <a:rPr lang="en-US" b="1" dirty="0"/>
              <a:t>catalytic properties </a:t>
            </a:r>
            <a:r>
              <a:rPr lang="en-US" dirty="0"/>
              <a:t>and the </a:t>
            </a:r>
            <a:r>
              <a:rPr lang="en-US" b="1" dirty="0"/>
              <a:t>specificity of their substrate</a:t>
            </a:r>
            <a:r>
              <a:rPr lang="en-US" dirty="0"/>
              <a:t>. </a:t>
            </a:r>
          </a:p>
          <a:p>
            <a:endParaRPr lang="en-US" dirty="0"/>
          </a:p>
          <a:p>
            <a:r>
              <a:rPr lang="en-US" dirty="0"/>
              <a:t>The </a:t>
            </a:r>
            <a:r>
              <a:rPr lang="en-US" b="1" dirty="0"/>
              <a:t>catalytic properties </a:t>
            </a:r>
            <a:r>
              <a:rPr lang="en-US" dirty="0"/>
              <a:t>of an enzyme determine </a:t>
            </a:r>
            <a:r>
              <a:rPr lang="en-US" b="1" dirty="0"/>
              <a:t>the rate </a:t>
            </a:r>
            <a:r>
              <a:rPr lang="en-US" dirty="0"/>
              <a:t>at which a certain reaction should occur, while its </a:t>
            </a:r>
            <a:r>
              <a:rPr lang="en-US" b="1" dirty="0"/>
              <a:t>substrate specificity </a:t>
            </a:r>
            <a:r>
              <a:rPr lang="en-US" dirty="0"/>
              <a:t>dictates which </a:t>
            </a:r>
            <a:r>
              <a:rPr lang="en-US" b="1" dirty="0"/>
              <a:t>starting reactant </a:t>
            </a:r>
            <a:r>
              <a:rPr lang="en-US" dirty="0"/>
              <a:t>the enzyme should react with.</a:t>
            </a:r>
          </a:p>
          <a:p>
            <a:endParaRPr lang="en-US" dirty="0"/>
          </a:p>
          <a:p>
            <a:r>
              <a:rPr lang="en-US" dirty="0"/>
              <a:t>Each enzyme contains a small specific protein region (10-30 amino acids), termed the </a:t>
            </a:r>
            <a:r>
              <a:rPr lang="en-US" b="1" dirty="0"/>
              <a:t>ACTIVE SITE, </a:t>
            </a:r>
            <a:r>
              <a:rPr lang="en-US" dirty="0"/>
              <a:t>which interacts by noncovalent bonds with its specific substrate </a:t>
            </a:r>
            <a:endParaRPr lang="sr-Latn-RS" b="1" dirty="0"/>
          </a:p>
        </p:txBody>
      </p:sp>
    </p:spTree>
    <p:extLst>
      <p:ext uri="{BB962C8B-B14F-4D97-AF65-F5344CB8AC3E}">
        <p14:creationId xmlns:p14="http://schemas.microsoft.com/office/powerpoint/2010/main" val="6406771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161DBD-442D-8CC8-5C60-E5B563714B02}"/>
              </a:ext>
            </a:extLst>
          </p:cNvPr>
          <p:cNvSpPr txBox="1"/>
          <p:nvPr/>
        </p:nvSpPr>
        <p:spPr>
          <a:xfrm>
            <a:off x="3569449" y="124287"/>
            <a:ext cx="2005101" cy="461665"/>
          </a:xfrm>
          <a:prstGeom prst="rect">
            <a:avLst/>
          </a:prstGeom>
          <a:noFill/>
        </p:spPr>
        <p:txBody>
          <a:bodyPr wrap="none" rtlCol="0">
            <a:spAutoFit/>
          </a:bodyPr>
          <a:lstStyle/>
          <a:p>
            <a:r>
              <a:rPr lang="en-US" sz="2400" b="1" dirty="0"/>
              <a:t>ENZYMOLOGY</a:t>
            </a:r>
            <a:endParaRPr lang="sr-Latn-RS" sz="2400" b="1" dirty="0"/>
          </a:p>
        </p:txBody>
      </p:sp>
      <p:sp>
        <p:nvSpPr>
          <p:cNvPr id="4" name="TextBox 3">
            <a:extLst>
              <a:ext uri="{FF2B5EF4-FFF2-40B4-BE49-F238E27FC236}">
                <a16:creationId xmlns:a16="http://schemas.microsoft.com/office/drawing/2014/main" id="{C7EDEE6B-17EC-E05B-A20B-F551A6845371}"/>
              </a:ext>
            </a:extLst>
          </p:cNvPr>
          <p:cNvSpPr txBox="1"/>
          <p:nvPr/>
        </p:nvSpPr>
        <p:spPr>
          <a:xfrm>
            <a:off x="150920" y="585952"/>
            <a:ext cx="8993080" cy="3724096"/>
          </a:xfrm>
          <a:prstGeom prst="rect">
            <a:avLst/>
          </a:prstGeom>
          <a:noFill/>
        </p:spPr>
        <p:txBody>
          <a:bodyPr wrap="square">
            <a:spAutoFit/>
          </a:bodyPr>
          <a:lstStyle/>
          <a:p>
            <a:pPr algn="ctr"/>
            <a:r>
              <a:rPr lang="en-US" sz="2000" b="1" dirty="0"/>
              <a:t>Mechanism of Enzyme Action</a:t>
            </a:r>
            <a:r>
              <a:rPr lang="en-US" b="1" dirty="0"/>
              <a:t>:</a:t>
            </a:r>
          </a:p>
          <a:p>
            <a:endParaRPr lang="en-US" dirty="0"/>
          </a:p>
          <a:p>
            <a:r>
              <a:rPr lang="en-US" b="1" dirty="0"/>
              <a:t>The key and lock theory (Fisher model) </a:t>
            </a:r>
            <a:r>
              <a:rPr lang="en-US" dirty="0"/>
              <a:t>:</a:t>
            </a:r>
          </a:p>
          <a:p>
            <a:endParaRPr lang="en-US" dirty="0"/>
          </a:p>
          <a:p>
            <a:pPr marL="285750" indent="-285750">
              <a:buFont typeface="Arial" panose="020B0604020202020204" pitchFamily="34" charset="0"/>
              <a:buChar char="•"/>
            </a:pPr>
            <a:r>
              <a:rPr lang="en-US" dirty="0"/>
              <a:t> The active site of the enzyme is </a:t>
            </a:r>
            <a:r>
              <a:rPr lang="en-US" b="1" dirty="0"/>
              <a:t>complementary in conformation to the substrate</a:t>
            </a:r>
            <a:r>
              <a:rPr lang="en-US" dirty="0"/>
              <a:t> so that the enzyme and substrate recognize each other. </a:t>
            </a:r>
          </a:p>
          <a:p>
            <a:pPr marL="285750" indent="-285750">
              <a:buFont typeface="Arial" panose="020B0604020202020204" pitchFamily="34" charset="0"/>
              <a:buChar char="•"/>
            </a:pPr>
            <a:r>
              <a:rPr lang="en-US" dirty="0"/>
              <a:t>This theory postulates that an </a:t>
            </a:r>
            <a:r>
              <a:rPr lang="en-US" b="1" dirty="0"/>
              <a:t>active site has a fixed shape</a:t>
            </a:r>
            <a:r>
              <a:rPr lang="en-US" dirty="0"/>
              <a:t>.</a:t>
            </a:r>
          </a:p>
          <a:p>
            <a:pPr marL="285750" indent="-285750">
              <a:buFont typeface="Arial" panose="020B0604020202020204" pitchFamily="34" charset="0"/>
              <a:buChar char="•"/>
            </a:pPr>
            <a:r>
              <a:rPr lang="en-US" dirty="0"/>
              <a:t> The </a:t>
            </a:r>
            <a:r>
              <a:rPr lang="en-US" b="1" dirty="0"/>
              <a:t>substrate binds </a:t>
            </a:r>
            <a:r>
              <a:rPr lang="en-US" dirty="0"/>
              <a:t>to an active site on the enzyme to form the </a:t>
            </a:r>
            <a:r>
              <a:rPr lang="en-US" b="1" dirty="0"/>
              <a:t>enzyme-substrate complex</a:t>
            </a:r>
          </a:p>
          <a:p>
            <a:pPr marL="285750" indent="-285750">
              <a:buFont typeface="Arial" panose="020B0604020202020204" pitchFamily="34" charset="0"/>
              <a:buChar char="•"/>
            </a:pPr>
            <a:r>
              <a:rPr lang="en-US" dirty="0"/>
              <a:t> This is followed by </a:t>
            </a:r>
            <a:r>
              <a:rPr lang="en-US" b="1" dirty="0"/>
              <a:t>activation of the substrate</a:t>
            </a:r>
            <a:r>
              <a:rPr lang="en-US" dirty="0"/>
              <a:t>, </a:t>
            </a:r>
          </a:p>
          <a:p>
            <a:pPr marL="285750" indent="-285750">
              <a:buFont typeface="Arial" panose="020B0604020202020204" pitchFamily="34" charset="0"/>
              <a:buChar char="•"/>
            </a:pPr>
            <a:r>
              <a:rPr lang="en-US" dirty="0"/>
              <a:t>Then the </a:t>
            </a:r>
            <a:r>
              <a:rPr lang="en-US" b="1" dirty="0"/>
              <a:t>formation of the reaction products</a:t>
            </a:r>
            <a:r>
              <a:rPr lang="en-US" dirty="0"/>
              <a:t> and </a:t>
            </a:r>
          </a:p>
          <a:p>
            <a:pPr marL="285750" indent="-285750">
              <a:buFont typeface="Arial" panose="020B0604020202020204" pitchFamily="34" charset="0"/>
              <a:buChar char="•"/>
            </a:pPr>
            <a:r>
              <a:rPr lang="en-US" dirty="0"/>
              <a:t> The enzyme sets </a:t>
            </a:r>
            <a:r>
              <a:rPr lang="en-US" b="1" dirty="0"/>
              <a:t>free to catalyze a new reaction</a:t>
            </a:r>
            <a:r>
              <a:rPr lang="en-US" dirty="0"/>
              <a:t>.</a:t>
            </a:r>
          </a:p>
          <a:p>
            <a:pPr marL="285750" indent="-285750">
              <a:buFont typeface="Arial" panose="020B0604020202020204" pitchFamily="34" charset="0"/>
              <a:buChar char="•"/>
            </a:pPr>
            <a:r>
              <a:rPr lang="en-US" dirty="0"/>
              <a:t>The only disadvantage of this model is </a:t>
            </a:r>
            <a:r>
              <a:rPr lang="en-US" b="1" dirty="0"/>
              <a:t>the rigidity of the active site</a:t>
            </a:r>
            <a:endParaRPr lang="sr-Latn-RS" b="1" dirty="0"/>
          </a:p>
        </p:txBody>
      </p:sp>
      <p:pic>
        <p:nvPicPr>
          <p:cNvPr id="5" name="Picture 4">
            <a:extLst>
              <a:ext uri="{FF2B5EF4-FFF2-40B4-BE49-F238E27FC236}">
                <a16:creationId xmlns:a16="http://schemas.microsoft.com/office/drawing/2014/main" id="{6A15CAC2-E6BC-0938-7847-91E2E0CC567A}"/>
              </a:ext>
            </a:extLst>
          </p:cNvPr>
          <p:cNvPicPr>
            <a:picLocks noChangeAspect="1"/>
          </p:cNvPicPr>
          <p:nvPr/>
        </p:nvPicPr>
        <p:blipFill rotWithShape="1">
          <a:blip r:embed="rId2"/>
          <a:srcRect l="57281" t="15958" r="875" b="42154"/>
          <a:stretch/>
        </p:blipFill>
        <p:spPr>
          <a:xfrm>
            <a:off x="266328" y="4406101"/>
            <a:ext cx="4181383" cy="2243274"/>
          </a:xfrm>
          <a:prstGeom prst="rect">
            <a:avLst/>
          </a:prstGeom>
        </p:spPr>
      </p:pic>
      <p:pic>
        <p:nvPicPr>
          <p:cNvPr id="6" name="Picture 5">
            <a:extLst>
              <a:ext uri="{FF2B5EF4-FFF2-40B4-BE49-F238E27FC236}">
                <a16:creationId xmlns:a16="http://schemas.microsoft.com/office/drawing/2014/main" id="{052D447D-7ACE-742D-920B-9D54B594D69E}"/>
              </a:ext>
            </a:extLst>
          </p:cNvPr>
          <p:cNvPicPr>
            <a:picLocks noChangeAspect="1"/>
          </p:cNvPicPr>
          <p:nvPr/>
        </p:nvPicPr>
        <p:blipFill>
          <a:blip r:embed="rId3"/>
          <a:stretch>
            <a:fillRect/>
          </a:stretch>
        </p:blipFill>
        <p:spPr>
          <a:xfrm>
            <a:off x="4864962" y="4406101"/>
            <a:ext cx="4012709" cy="2243274"/>
          </a:xfrm>
          <a:prstGeom prst="rect">
            <a:avLst/>
          </a:prstGeom>
        </p:spPr>
      </p:pic>
    </p:spTree>
    <p:extLst>
      <p:ext uri="{BB962C8B-B14F-4D97-AF65-F5344CB8AC3E}">
        <p14:creationId xmlns:p14="http://schemas.microsoft.com/office/powerpoint/2010/main" val="32200333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161DBD-442D-8CC8-5C60-E5B563714B02}"/>
              </a:ext>
            </a:extLst>
          </p:cNvPr>
          <p:cNvSpPr txBox="1"/>
          <p:nvPr/>
        </p:nvSpPr>
        <p:spPr>
          <a:xfrm>
            <a:off x="2595657" y="0"/>
            <a:ext cx="3952685" cy="830997"/>
          </a:xfrm>
          <a:prstGeom prst="rect">
            <a:avLst/>
          </a:prstGeom>
          <a:noFill/>
        </p:spPr>
        <p:txBody>
          <a:bodyPr wrap="none" rtlCol="0">
            <a:spAutoFit/>
          </a:bodyPr>
          <a:lstStyle/>
          <a:p>
            <a:pPr algn="ctr"/>
            <a:r>
              <a:rPr lang="en-US" sz="2400" b="1" dirty="0"/>
              <a:t>ENZYMOLOGY</a:t>
            </a:r>
          </a:p>
          <a:p>
            <a:pPr algn="ctr"/>
            <a:r>
              <a:rPr lang="en-US" sz="2400" b="1" dirty="0"/>
              <a:t>Mechanism of Enzyme Action</a:t>
            </a:r>
            <a:endParaRPr lang="sr-Latn-RS" sz="2400" b="1" dirty="0"/>
          </a:p>
        </p:txBody>
      </p:sp>
      <p:sp>
        <p:nvSpPr>
          <p:cNvPr id="4" name="TextBox 3">
            <a:extLst>
              <a:ext uri="{FF2B5EF4-FFF2-40B4-BE49-F238E27FC236}">
                <a16:creationId xmlns:a16="http://schemas.microsoft.com/office/drawing/2014/main" id="{C7EDEE6B-17EC-E05B-A20B-F551A6845371}"/>
              </a:ext>
            </a:extLst>
          </p:cNvPr>
          <p:cNvSpPr txBox="1"/>
          <p:nvPr/>
        </p:nvSpPr>
        <p:spPr>
          <a:xfrm>
            <a:off x="150920" y="585952"/>
            <a:ext cx="8993080" cy="646331"/>
          </a:xfrm>
          <a:prstGeom prst="rect">
            <a:avLst/>
          </a:prstGeom>
          <a:noFill/>
        </p:spPr>
        <p:txBody>
          <a:bodyPr wrap="square">
            <a:spAutoFit/>
          </a:bodyPr>
          <a:lstStyle/>
          <a:p>
            <a:pPr algn="ctr"/>
            <a:endParaRPr lang="en-US" b="1" dirty="0"/>
          </a:p>
          <a:p>
            <a:endParaRPr lang="en-US" dirty="0"/>
          </a:p>
        </p:txBody>
      </p:sp>
      <p:sp>
        <p:nvSpPr>
          <p:cNvPr id="7" name="TextBox 6">
            <a:extLst>
              <a:ext uri="{FF2B5EF4-FFF2-40B4-BE49-F238E27FC236}">
                <a16:creationId xmlns:a16="http://schemas.microsoft.com/office/drawing/2014/main" id="{6C33208F-CDC7-B3DC-7CB4-96F1523201E0}"/>
              </a:ext>
            </a:extLst>
          </p:cNvPr>
          <p:cNvSpPr txBox="1"/>
          <p:nvPr/>
        </p:nvSpPr>
        <p:spPr>
          <a:xfrm>
            <a:off x="75459" y="909117"/>
            <a:ext cx="8993080" cy="3139321"/>
          </a:xfrm>
          <a:prstGeom prst="rect">
            <a:avLst/>
          </a:prstGeom>
          <a:noFill/>
        </p:spPr>
        <p:txBody>
          <a:bodyPr wrap="square">
            <a:spAutoFit/>
          </a:bodyPr>
          <a:lstStyle/>
          <a:p>
            <a:r>
              <a:rPr lang="en-US" b="1" dirty="0"/>
              <a:t>The induced fit theory (</a:t>
            </a:r>
            <a:r>
              <a:rPr lang="en-US" b="1" dirty="0" err="1"/>
              <a:t>Khoshland</a:t>
            </a:r>
            <a:r>
              <a:rPr lang="en-US" b="1" dirty="0"/>
              <a:t> model):</a:t>
            </a:r>
          </a:p>
          <a:p>
            <a:r>
              <a:rPr lang="en-US" b="1" dirty="0"/>
              <a:t> </a:t>
            </a:r>
          </a:p>
          <a:p>
            <a:pPr marL="285750" indent="-285750">
              <a:buFont typeface="Arial" panose="020B0604020202020204" pitchFamily="34" charset="0"/>
              <a:buChar char="•"/>
            </a:pPr>
            <a:r>
              <a:rPr lang="en-US" dirty="0"/>
              <a:t>The enzyme </a:t>
            </a:r>
            <a:r>
              <a:rPr lang="en-US" b="1" dirty="0"/>
              <a:t>changes its shape upon binding to the substrate </a:t>
            </a:r>
            <a:r>
              <a:rPr lang="en-US" dirty="0"/>
              <a:t>so that the </a:t>
            </a:r>
            <a:r>
              <a:rPr lang="en-US" b="1" dirty="0"/>
              <a:t>active site </a:t>
            </a:r>
            <a:r>
              <a:rPr lang="en-US" dirty="0"/>
              <a:t>is suggested to be </a:t>
            </a:r>
            <a:r>
              <a:rPr lang="en-US" b="1" dirty="0"/>
              <a:t>pre-shaped to fit with the substrate</a:t>
            </a:r>
            <a:r>
              <a:rPr lang="en-US" dirty="0"/>
              <a:t>.</a:t>
            </a:r>
          </a:p>
          <a:p>
            <a:pPr marL="285750" indent="-285750">
              <a:buFont typeface="Arial" panose="020B0604020202020204" pitchFamily="34" charset="0"/>
              <a:buChar char="•"/>
            </a:pPr>
            <a:r>
              <a:rPr lang="en-US" dirty="0"/>
              <a:t> In this model, </a:t>
            </a:r>
            <a:r>
              <a:rPr lang="en-US" b="1" dirty="0"/>
              <a:t>the substrate induces conformational changes </a:t>
            </a:r>
            <a:r>
              <a:rPr lang="en-US" dirty="0"/>
              <a:t>in the enzyme, which make the active site (or groups) more fit or more suitable for both binding of substrate and catalysis. </a:t>
            </a:r>
          </a:p>
          <a:p>
            <a:pPr marL="285750" indent="-285750">
              <a:buFont typeface="Arial" panose="020B0604020202020204" pitchFamily="34" charset="0"/>
              <a:buChar char="•"/>
            </a:pPr>
            <a:r>
              <a:rPr lang="sr-Latn-RS" dirty="0"/>
              <a:t> </a:t>
            </a:r>
            <a:r>
              <a:rPr lang="en-US" dirty="0"/>
              <a:t>C</a:t>
            </a:r>
            <a:r>
              <a:rPr lang="sr-Latn-RS" dirty="0"/>
              <a:t>ertain </a:t>
            </a:r>
            <a:r>
              <a:rPr lang="sr-Latn-RS" b="1" dirty="0"/>
              <a:t>amino acid side chains</a:t>
            </a:r>
            <a:r>
              <a:rPr lang="en-US" b="1" dirty="0"/>
              <a:t> in active sites </a:t>
            </a:r>
            <a:r>
              <a:rPr lang="sr-Latn-RS" b="1" dirty="0"/>
              <a:t>have important </a:t>
            </a:r>
            <a:r>
              <a:rPr lang="en-US" b="1" dirty="0"/>
              <a:t>roles</a:t>
            </a:r>
            <a:r>
              <a:rPr lang="sr-Latn-RS" b="1" dirty="0"/>
              <a:t> in enzyme catalysis </a:t>
            </a:r>
            <a:r>
              <a:rPr lang="sr-Latn-RS" dirty="0"/>
              <a:t>e.g.SH of cysteine, OH of hydroxy-amino acids,</a:t>
            </a:r>
            <a:r>
              <a:rPr lang="en-US" dirty="0"/>
              <a:t> </a:t>
            </a:r>
            <a:r>
              <a:rPr lang="sr-Latn-RS" dirty="0"/>
              <a:t>carboxylic group of acidic amino acids</a:t>
            </a:r>
            <a:r>
              <a:rPr lang="en-US" dirty="0"/>
              <a:t>,</a:t>
            </a:r>
            <a:r>
              <a:rPr lang="sr-Latn-RS" dirty="0"/>
              <a:t> </a:t>
            </a:r>
            <a:r>
              <a:rPr lang="en-US" dirty="0"/>
              <a:t>and amino</a:t>
            </a:r>
            <a:r>
              <a:rPr lang="sr-Latn-RS" dirty="0"/>
              <a:t> group of basic amino acids.</a:t>
            </a:r>
            <a:r>
              <a:rPr lang="en-US" dirty="0"/>
              <a:t> </a:t>
            </a:r>
            <a:r>
              <a:rPr lang="sr-Latn-RS" dirty="0"/>
              <a:t>They help in </a:t>
            </a:r>
            <a:r>
              <a:rPr lang="en-US" dirty="0"/>
              <a:t>the </a:t>
            </a:r>
            <a:r>
              <a:rPr lang="sr-Latn-RS" dirty="0"/>
              <a:t>binding of the enzyme with its</a:t>
            </a:r>
            <a:r>
              <a:rPr lang="en-US" dirty="0"/>
              <a:t> </a:t>
            </a:r>
            <a:r>
              <a:rPr lang="sr-Latn-RS" dirty="0"/>
              <a:t>substrate and </a:t>
            </a:r>
            <a:r>
              <a:rPr lang="en-US" dirty="0"/>
              <a:t>in transforming it into the product (s)</a:t>
            </a:r>
            <a:endParaRPr lang="sr-Latn-RS" dirty="0"/>
          </a:p>
        </p:txBody>
      </p:sp>
      <p:pic>
        <p:nvPicPr>
          <p:cNvPr id="8" name="Picture 7">
            <a:extLst>
              <a:ext uri="{FF2B5EF4-FFF2-40B4-BE49-F238E27FC236}">
                <a16:creationId xmlns:a16="http://schemas.microsoft.com/office/drawing/2014/main" id="{D6DA41AB-2C89-3A81-3E6E-EBE13863DC6F}"/>
              </a:ext>
            </a:extLst>
          </p:cNvPr>
          <p:cNvPicPr>
            <a:picLocks noChangeAspect="1"/>
          </p:cNvPicPr>
          <p:nvPr/>
        </p:nvPicPr>
        <p:blipFill>
          <a:blip r:embed="rId2"/>
          <a:stretch>
            <a:fillRect/>
          </a:stretch>
        </p:blipFill>
        <p:spPr>
          <a:xfrm>
            <a:off x="150920" y="4243526"/>
            <a:ext cx="8715375" cy="2492602"/>
          </a:xfrm>
          <a:prstGeom prst="rect">
            <a:avLst/>
          </a:prstGeom>
        </p:spPr>
      </p:pic>
    </p:spTree>
    <p:extLst>
      <p:ext uri="{BB962C8B-B14F-4D97-AF65-F5344CB8AC3E}">
        <p14:creationId xmlns:p14="http://schemas.microsoft.com/office/powerpoint/2010/main" val="39478604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814E138-0CEC-7B1E-9ECD-7454CE953C76}"/>
              </a:ext>
            </a:extLst>
          </p:cNvPr>
          <p:cNvSpPr txBox="1"/>
          <p:nvPr/>
        </p:nvSpPr>
        <p:spPr>
          <a:xfrm>
            <a:off x="2228296" y="183686"/>
            <a:ext cx="5561860" cy="461665"/>
          </a:xfrm>
          <a:prstGeom prst="rect">
            <a:avLst/>
          </a:prstGeom>
          <a:noFill/>
        </p:spPr>
        <p:txBody>
          <a:bodyPr wrap="square">
            <a:spAutoFit/>
          </a:bodyPr>
          <a:lstStyle/>
          <a:p>
            <a:r>
              <a:rPr lang="sr-Latn-RS" sz="2400" b="1" dirty="0"/>
              <a:t>PRINCIPAL AREAS OF BIOCHEMISTRY</a:t>
            </a:r>
          </a:p>
        </p:txBody>
      </p:sp>
      <p:sp>
        <p:nvSpPr>
          <p:cNvPr id="4" name="TextBox 3">
            <a:extLst>
              <a:ext uri="{FF2B5EF4-FFF2-40B4-BE49-F238E27FC236}">
                <a16:creationId xmlns:a16="http://schemas.microsoft.com/office/drawing/2014/main" id="{DF215251-B078-3B18-86B7-9F7CD65C2AB8}"/>
              </a:ext>
            </a:extLst>
          </p:cNvPr>
          <p:cNvSpPr txBox="1"/>
          <p:nvPr/>
        </p:nvSpPr>
        <p:spPr>
          <a:xfrm>
            <a:off x="142043" y="961358"/>
            <a:ext cx="3835987" cy="369332"/>
          </a:xfrm>
          <a:prstGeom prst="rect">
            <a:avLst/>
          </a:prstGeom>
          <a:noFill/>
        </p:spPr>
        <p:txBody>
          <a:bodyPr wrap="none" rtlCol="0">
            <a:spAutoFit/>
          </a:bodyPr>
          <a:lstStyle/>
          <a:p>
            <a:r>
              <a:rPr lang="sr-Latn-RS" b="1" dirty="0"/>
              <a:t>STRUCTURE-FUNCTION RELATIONSHIP</a:t>
            </a:r>
          </a:p>
        </p:txBody>
      </p:sp>
      <p:sp>
        <p:nvSpPr>
          <p:cNvPr id="6" name="TextBox 5">
            <a:extLst>
              <a:ext uri="{FF2B5EF4-FFF2-40B4-BE49-F238E27FC236}">
                <a16:creationId xmlns:a16="http://schemas.microsoft.com/office/drawing/2014/main" id="{5E6C4C97-7D31-5B8A-BEB8-659916404E4C}"/>
              </a:ext>
            </a:extLst>
          </p:cNvPr>
          <p:cNvSpPr txBox="1"/>
          <p:nvPr/>
        </p:nvSpPr>
        <p:spPr>
          <a:xfrm>
            <a:off x="142043" y="1501039"/>
            <a:ext cx="8762260" cy="5078313"/>
          </a:xfrm>
          <a:prstGeom prst="rect">
            <a:avLst/>
          </a:prstGeom>
          <a:noFill/>
        </p:spPr>
        <p:txBody>
          <a:bodyPr wrap="square">
            <a:spAutoFit/>
          </a:bodyPr>
          <a:lstStyle/>
          <a:p>
            <a:r>
              <a:rPr lang="sr-Latn-RS" dirty="0"/>
              <a:t>More than 99% of the human body is composed of 6 elements, i.e. </a:t>
            </a:r>
            <a:r>
              <a:rPr lang="sr-Latn-RS" b="1" dirty="0"/>
              <a:t>oxygen, carbon, hydrogen, nitrogen, calcium, and phosphorus. </a:t>
            </a:r>
          </a:p>
          <a:p>
            <a:endParaRPr lang="sr-Latn-RS" dirty="0"/>
          </a:p>
          <a:p>
            <a:r>
              <a:rPr lang="sr-Latn-RS" dirty="0"/>
              <a:t>The human body is composed of about </a:t>
            </a:r>
            <a:r>
              <a:rPr lang="sr-Latn-RS" b="1" dirty="0"/>
              <a:t>60% water, 15% proteins, 15% lipids, 2% carbohydrates, and 8% minerals. </a:t>
            </a:r>
          </a:p>
          <a:p>
            <a:endParaRPr lang="sr-Latn-RS" dirty="0"/>
          </a:p>
          <a:p>
            <a:r>
              <a:rPr lang="sr-Latn-RS" dirty="0"/>
              <a:t>Molecular structures in organisms are built from 30 small precursors, sometimes called the „alphabets“ of biochemistry. These are 20 amino acids, 2 purines, 3 pyrimidines, sugars (glucose and ribose), palmitate (fatty acid), glycerol (alcohol), and choline (nitrogen-based unit). </a:t>
            </a:r>
          </a:p>
          <a:p>
            <a:endParaRPr lang="sr-Latn-RS" dirty="0"/>
          </a:p>
          <a:p>
            <a:r>
              <a:rPr lang="sr-Latn-RS" dirty="0"/>
              <a:t>In living organisms, biomolecules are ordered into a hierarchy of increasing molecular complexity. These biomolecules are </a:t>
            </a:r>
            <a:r>
              <a:rPr lang="sr-Latn-RS" b="1" dirty="0"/>
              <a:t>covalently linked to each other to form macromolecules </a:t>
            </a:r>
            <a:r>
              <a:rPr lang="sr-Latn-RS" dirty="0"/>
              <a:t>of the cell, e.g. Glucose to glycogen, amino acids to proteins, etc. </a:t>
            </a:r>
          </a:p>
          <a:p>
            <a:endParaRPr lang="sr-Latn-RS" dirty="0"/>
          </a:p>
          <a:p>
            <a:r>
              <a:rPr lang="sr-Latn-RS" dirty="0"/>
              <a:t>Major complex biomolecules are proteins, polysaccharides, lipids, and nucleic acids. The macromolecules associate with each other by non-covalent forces to form supra-molecular systems, e.g. ribosomes, lipoproteins.</a:t>
            </a:r>
          </a:p>
        </p:txBody>
      </p:sp>
    </p:spTree>
    <p:extLst>
      <p:ext uri="{BB962C8B-B14F-4D97-AF65-F5344CB8AC3E}">
        <p14:creationId xmlns:p14="http://schemas.microsoft.com/office/powerpoint/2010/main" val="38613893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161DBD-442D-8CC8-5C60-E5B563714B02}"/>
              </a:ext>
            </a:extLst>
          </p:cNvPr>
          <p:cNvSpPr txBox="1"/>
          <p:nvPr/>
        </p:nvSpPr>
        <p:spPr>
          <a:xfrm>
            <a:off x="2595657" y="0"/>
            <a:ext cx="3952685" cy="830997"/>
          </a:xfrm>
          <a:prstGeom prst="rect">
            <a:avLst/>
          </a:prstGeom>
          <a:noFill/>
        </p:spPr>
        <p:txBody>
          <a:bodyPr wrap="none" rtlCol="0">
            <a:spAutoFit/>
          </a:bodyPr>
          <a:lstStyle/>
          <a:p>
            <a:pPr algn="ctr"/>
            <a:r>
              <a:rPr lang="en-US" sz="2400" b="1" dirty="0"/>
              <a:t>ENZYMOLOGY</a:t>
            </a:r>
          </a:p>
          <a:p>
            <a:pPr algn="ctr"/>
            <a:r>
              <a:rPr lang="en-US" sz="2400" b="1" dirty="0"/>
              <a:t>Mechanism of Enzyme Action</a:t>
            </a:r>
            <a:endParaRPr lang="sr-Latn-RS" sz="2400" b="1" dirty="0"/>
          </a:p>
        </p:txBody>
      </p:sp>
      <p:sp>
        <p:nvSpPr>
          <p:cNvPr id="4" name="TextBox 3">
            <a:extLst>
              <a:ext uri="{FF2B5EF4-FFF2-40B4-BE49-F238E27FC236}">
                <a16:creationId xmlns:a16="http://schemas.microsoft.com/office/drawing/2014/main" id="{C7EDEE6B-17EC-E05B-A20B-F551A6845371}"/>
              </a:ext>
            </a:extLst>
          </p:cNvPr>
          <p:cNvSpPr txBox="1"/>
          <p:nvPr/>
        </p:nvSpPr>
        <p:spPr>
          <a:xfrm>
            <a:off x="150920" y="585952"/>
            <a:ext cx="8993080" cy="646331"/>
          </a:xfrm>
          <a:prstGeom prst="rect">
            <a:avLst/>
          </a:prstGeom>
          <a:noFill/>
        </p:spPr>
        <p:txBody>
          <a:bodyPr wrap="square">
            <a:spAutoFit/>
          </a:bodyPr>
          <a:lstStyle/>
          <a:p>
            <a:pPr algn="ctr"/>
            <a:endParaRPr lang="en-US" b="1" dirty="0"/>
          </a:p>
          <a:p>
            <a:endParaRPr lang="en-US" dirty="0"/>
          </a:p>
        </p:txBody>
      </p:sp>
      <p:sp>
        <p:nvSpPr>
          <p:cNvPr id="5" name="TextBox 4">
            <a:extLst>
              <a:ext uri="{FF2B5EF4-FFF2-40B4-BE49-F238E27FC236}">
                <a16:creationId xmlns:a16="http://schemas.microsoft.com/office/drawing/2014/main" id="{8BA61D1C-56D2-96BB-C8B9-A52D5FCF35FA}"/>
              </a:ext>
            </a:extLst>
          </p:cNvPr>
          <p:cNvSpPr txBox="1"/>
          <p:nvPr/>
        </p:nvSpPr>
        <p:spPr>
          <a:xfrm>
            <a:off x="79899" y="1120676"/>
            <a:ext cx="9064101" cy="646331"/>
          </a:xfrm>
          <a:prstGeom prst="rect">
            <a:avLst/>
          </a:prstGeom>
          <a:noFill/>
        </p:spPr>
        <p:txBody>
          <a:bodyPr wrap="square">
            <a:spAutoFit/>
          </a:bodyPr>
          <a:lstStyle/>
          <a:p>
            <a:r>
              <a:rPr lang="en-US" dirty="0"/>
              <a:t>Enzymes increase the rate of chemical reactions by </a:t>
            </a:r>
            <a:r>
              <a:rPr lang="en-US" b="1" dirty="0"/>
              <a:t>decreasing the energy needed for substrate activation.</a:t>
            </a:r>
          </a:p>
        </p:txBody>
      </p:sp>
      <p:sp>
        <p:nvSpPr>
          <p:cNvPr id="7" name="TextBox 6">
            <a:extLst>
              <a:ext uri="{FF2B5EF4-FFF2-40B4-BE49-F238E27FC236}">
                <a16:creationId xmlns:a16="http://schemas.microsoft.com/office/drawing/2014/main" id="{28E6FA06-DBE5-B82F-4042-2E6FD30E8F46}"/>
              </a:ext>
            </a:extLst>
          </p:cNvPr>
          <p:cNvSpPr txBox="1"/>
          <p:nvPr/>
        </p:nvSpPr>
        <p:spPr>
          <a:xfrm>
            <a:off x="79899" y="1767007"/>
            <a:ext cx="8993080" cy="2862322"/>
          </a:xfrm>
          <a:prstGeom prst="rect">
            <a:avLst/>
          </a:prstGeom>
          <a:noFill/>
        </p:spPr>
        <p:txBody>
          <a:bodyPr wrap="square">
            <a:spAutoFit/>
          </a:bodyPr>
          <a:lstStyle/>
          <a:p>
            <a:r>
              <a:rPr lang="en-US" dirty="0"/>
              <a:t>The Energy changes during the reaction:</a:t>
            </a:r>
          </a:p>
          <a:p>
            <a:endParaRPr lang="en-US" dirty="0"/>
          </a:p>
          <a:p>
            <a:pPr marL="285750" indent="-285750">
              <a:buFont typeface="Arial" panose="020B0604020202020204" pitchFamily="34" charset="0"/>
              <a:buChar char="•"/>
            </a:pPr>
            <a:r>
              <a:rPr lang="en-US" dirty="0"/>
              <a:t> All chemical reactions have an </a:t>
            </a:r>
            <a:r>
              <a:rPr lang="en-US" b="1" dirty="0"/>
              <a:t>energy barrier separating the substrate and the products</a:t>
            </a:r>
            <a:r>
              <a:rPr lang="en-US" dirty="0"/>
              <a:t>.</a:t>
            </a:r>
          </a:p>
          <a:p>
            <a:pPr marL="285750" indent="-285750">
              <a:buFont typeface="Arial" panose="020B0604020202020204" pitchFamily="34" charset="0"/>
              <a:buChar char="•"/>
            </a:pPr>
            <a:r>
              <a:rPr lang="en-US" dirty="0"/>
              <a:t> This barrier called </a:t>
            </a:r>
            <a:r>
              <a:rPr lang="en-US" b="1" dirty="0"/>
              <a:t>the free energy of activation</a:t>
            </a:r>
            <a:r>
              <a:rPr lang="en-US" dirty="0"/>
              <a:t>, is the </a:t>
            </a:r>
            <a:r>
              <a:rPr lang="en-US" b="1" dirty="0"/>
              <a:t>energy difference </a:t>
            </a:r>
            <a:r>
              <a:rPr lang="en-US" dirty="0"/>
              <a:t>between that of the </a:t>
            </a:r>
            <a:r>
              <a:rPr lang="en-US" b="1" dirty="0"/>
              <a:t>substrate</a:t>
            </a:r>
            <a:r>
              <a:rPr lang="en-US" dirty="0"/>
              <a:t> and a </a:t>
            </a:r>
            <a:r>
              <a:rPr lang="en-US" b="1" dirty="0"/>
              <a:t>high-energy intermediate (transition state) </a:t>
            </a:r>
            <a:r>
              <a:rPr lang="en-US" dirty="0"/>
              <a:t>that occurs during the formation of the product.</a:t>
            </a:r>
          </a:p>
          <a:p>
            <a:pPr marL="285750" indent="-285750">
              <a:buFont typeface="Arial" panose="020B0604020202020204" pitchFamily="34" charset="0"/>
              <a:buChar char="•"/>
            </a:pPr>
            <a:r>
              <a:rPr lang="en-US" dirty="0"/>
              <a:t>For </a:t>
            </a:r>
            <a:r>
              <a:rPr lang="en-US" b="1" dirty="0"/>
              <a:t>molecules to react, they must contain sufficient energy </a:t>
            </a:r>
            <a:r>
              <a:rPr lang="en-US" dirty="0"/>
              <a:t>to overcome the energy barrier of the transition state.</a:t>
            </a:r>
          </a:p>
          <a:p>
            <a:pPr marL="285750" indent="-285750">
              <a:buFont typeface="Arial" panose="020B0604020202020204" pitchFamily="34" charset="0"/>
              <a:buChar char="•"/>
            </a:pPr>
            <a:r>
              <a:rPr lang="en-US" dirty="0"/>
              <a:t>Enzyme accelerates the rate of reaction by </a:t>
            </a:r>
            <a:r>
              <a:rPr lang="en-US" b="1" dirty="0"/>
              <a:t>lowering the free energy of activation</a:t>
            </a:r>
            <a:r>
              <a:rPr lang="en-US" dirty="0"/>
              <a:t> and increasing </a:t>
            </a:r>
            <a:r>
              <a:rPr lang="en-US" b="1" dirty="0"/>
              <a:t>the chance  for molecules to react and the occurrence of chemical reaction</a:t>
            </a:r>
            <a:endParaRPr lang="sr-Latn-RS" b="1" dirty="0"/>
          </a:p>
        </p:txBody>
      </p:sp>
      <p:pic>
        <p:nvPicPr>
          <p:cNvPr id="8" name="Picture 7">
            <a:extLst>
              <a:ext uri="{FF2B5EF4-FFF2-40B4-BE49-F238E27FC236}">
                <a16:creationId xmlns:a16="http://schemas.microsoft.com/office/drawing/2014/main" id="{2874DB56-6315-8674-F076-637B5B2B14E7}"/>
              </a:ext>
            </a:extLst>
          </p:cNvPr>
          <p:cNvPicPr>
            <a:picLocks noChangeAspect="1"/>
          </p:cNvPicPr>
          <p:nvPr/>
        </p:nvPicPr>
        <p:blipFill>
          <a:blip r:embed="rId2"/>
          <a:stretch>
            <a:fillRect/>
          </a:stretch>
        </p:blipFill>
        <p:spPr>
          <a:xfrm>
            <a:off x="1473693" y="4862625"/>
            <a:ext cx="6525087" cy="1995375"/>
          </a:xfrm>
          <a:prstGeom prst="rect">
            <a:avLst/>
          </a:prstGeom>
        </p:spPr>
      </p:pic>
    </p:spTree>
    <p:extLst>
      <p:ext uri="{BB962C8B-B14F-4D97-AF65-F5344CB8AC3E}">
        <p14:creationId xmlns:p14="http://schemas.microsoft.com/office/powerpoint/2010/main" val="27091535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161DBD-442D-8CC8-5C60-E5B563714B02}"/>
              </a:ext>
            </a:extLst>
          </p:cNvPr>
          <p:cNvSpPr txBox="1"/>
          <p:nvPr/>
        </p:nvSpPr>
        <p:spPr>
          <a:xfrm>
            <a:off x="3569450" y="-62144"/>
            <a:ext cx="2005100" cy="461665"/>
          </a:xfrm>
          <a:prstGeom prst="rect">
            <a:avLst/>
          </a:prstGeom>
          <a:noFill/>
        </p:spPr>
        <p:txBody>
          <a:bodyPr wrap="none" rtlCol="0">
            <a:spAutoFit/>
          </a:bodyPr>
          <a:lstStyle/>
          <a:p>
            <a:pPr algn="ctr"/>
            <a:r>
              <a:rPr lang="en-US" sz="2400" b="1" dirty="0"/>
              <a:t>ENZYMOLOGY</a:t>
            </a:r>
          </a:p>
        </p:txBody>
      </p:sp>
      <p:sp>
        <p:nvSpPr>
          <p:cNvPr id="4" name="TextBox 3">
            <a:extLst>
              <a:ext uri="{FF2B5EF4-FFF2-40B4-BE49-F238E27FC236}">
                <a16:creationId xmlns:a16="http://schemas.microsoft.com/office/drawing/2014/main" id="{C7EDEE6B-17EC-E05B-A20B-F551A6845371}"/>
              </a:ext>
            </a:extLst>
          </p:cNvPr>
          <p:cNvSpPr txBox="1"/>
          <p:nvPr/>
        </p:nvSpPr>
        <p:spPr>
          <a:xfrm>
            <a:off x="150920" y="585952"/>
            <a:ext cx="8993080" cy="646331"/>
          </a:xfrm>
          <a:prstGeom prst="rect">
            <a:avLst/>
          </a:prstGeom>
          <a:noFill/>
        </p:spPr>
        <p:txBody>
          <a:bodyPr wrap="square">
            <a:spAutoFit/>
          </a:bodyPr>
          <a:lstStyle/>
          <a:p>
            <a:pPr algn="ctr"/>
            <a:endParaRPr lang="en-US" b="1" dirty="0"/>
          </a:p>
          <a:p>
            <a:endParaRPr lang="en-US" dirty="0"/>
          </a:p>
        </p:txBody>
      </p:sp>
      <p:sp>
        <p:nvSpPr>
          <p:cNvPr id="5" name="TextBox 4">
            <a:extLst>
              <a:ext uri="{FF2B5EF4-FFF2-40B4-BE49-F238E27FC236}">
                <a16:creationId xmlns:a16="http://schemas.microsoft.com/office/drawing/2014/main" id="{A81A7118-075E-BEF5-CDBC-7F27A35AFFA6}"/>
              </a:ext>
            </a:extLst>
          </p:cNvPr>
          <p:cNvSpPr txBox="1"/>
          <p:nvPr/>
        </p:nvSpPr>
        <p:spPr>
          <a:xfrm>
            <a:off x="123661" y="337403"/>
            <a:ext cx="8922059" cy="4801314"/>
          </a:xfrm>
          <a:prstGeom prst="rect">
            <a:avLst/>
          </a:prstGeom>
          <a:noFill/>
        </p:spPr>
        <p:txBody>
          <a:bodyPr wrap="square">
            <a:spAutoFit/>
          </a:bodyPr>
          <a:lstStyle/>
          <a:p>
            <a:r>
              <a:rPr lang="en-US" b="1" dirty="0"/>
              <a:t>T</a:t>
            </a:r>
            <a:r>
              <a:rPr lang="sr-Latn-RS" b="1" dirty="0"/>
              <a:t>ypes of Enzyme Activities</a:t>
            </a:r>
            <a:r>
              <a:rPr lang="sr-Latn-RS" dirty="0"/>
              <a:t>:</a:t>
            </a:r>
            <a:endParaRPr lang="en-US" dirty="0"/>
          </a:p>
          <a:p>
            <a:endParaRPr lang="en-US" dirty="0"/>
          </a:p>
          <a:p>
            <a:pPr marL="285750" indent="-285750">
              <a:buFont typeface="Arial" panose="020B0604020202020204" pitchFamily="34" charset="0"/>
              <a:buChar char="•"/>
            </a:pPr>
            <a:r>
              <a:rPr lang="en-US" dirty="0"/>
              <a:t>Enzymes </a:t>
            </a:r>
            <a:r>
              <a:rPr lang="sr-Latn-RS" dirty="0"/>
              <a:t>are mainly proteins in nature, either in the form of </a:t>
            </a:r>
            <a:r>
              <a:rPr lang="sr-Latn-RS" b="1" dirty="0"/>
              <a:t>simple protein</a:t>
            </a:r>
            <a:r>
              <a:rPr lang="en-US" b="1" dirty="0"/>
              <a:t> </a:t>
            </a:r>
            <a:r>
              <a:rPr lang="sr-Latn-RS" b="1" dirty="0"/>
              <a:t>enzymes </a:t>
            </a:r>
            <a:r>
              <a:rPr lang="sr-Latn-RS" dirty="0"/>
              <a:t>(</a:t>
            </a:r>
            <a:r>
              <a:rPr lang="sr-Latn-RS" b="1" dirty="0"/>
              <a:t>Apoenzyme</a:t>
            </a:r>
            <a:r>
              <a:rPr lang="sr-Latn-RS" dirty="0"/>
              <a:t>) or </a:t>
            </a:r>
            <a:r>
              <a:rPr lang="sr-Latn-RS" b="1" dirty="0"/>
              <a:t>conjugated protein enzymes (Holoenzymes</a:t>
            </a:r>
            <a:r>
              <a:rPr lang="sr-Latn-RS" dirty="0"/>
              <a:t>)</a:t>
            </a:r>
            <a:endParaRPr lang="en-US" dirty="0"/>
          </a:p>
          <a:p>
            <a:endParaRPr lang="en-US" dirty="0"/>
          </a:p>
          <a:p>
            <a:pPr marL="285750" indent="-285750">
              <a:buFont typeface="Arial" panose="020B0604020202020204" pitchFamily="34" charset="0"/>
              <a:buChar char="•"/>
            </a:pPr>
            <a:r>
              <a:rPr lang="sr-Latn-RS" b="1" dirty="0"/>
              <a:t>Holoenzymes</a:t>
            </a:r>
            <a:r>
              <a:rPr lang="sr-Latn-RS" dirty="0"/>
              <a:t> are formed of a </a:t>
            </a:r>
            <a:r>
              <a:rPr lang="sr-Latn-RS" b="1" dirty="0"/>
              <a:t>protein</a:t>
            </a:r>
            <a:r>
              <a:rPr lang="sr-Latn-RS" dirty="0"/>
              <a:t> part (</a:t>
            </a:r>
            <a:r>
              <a:rPr lang="sr-Latn-RS" b="1" dirty="0"/>
              <a:t>apoenzyme</a:t>
            </a:r>
            <a:r>
              <a:rPr lang="sr-Latn-RS" dirty="0"/>
              <a:t>/inactive alone)</a:t>
            </a:r>
            <a:r>
              <a:rPr lang="en-US" dirty="0"/>
              <a:t> </a:t>
            </a:r>
            <a:r>
              <a:rPr lang="sr-Latn-RS" dirty="0"/>
              <a:t>and a </a:t>
            </a:r>
            <a:r>
              <a:rPr lang="sr-Latn-RS" b="1" dirty="0"/>
              <a:t>non-protein part (</a:t>
            </a:r>
            <a:r>
              <a:rPr lang="en-US" b="1" dirty="0"/>
              <a:t>cofactor; metal ion or </a:t>
            </a:r>
            <a:r>
              <a:rPr lang="sr-Latn-RS" b="1" dirty="0"/>
              <a:t>coenzyme</a:t>
            </a:r>
            <a:r>
              <a:rPr lang="en-US" b="1" dirty="0"/>
              <a:t> -</a:t>
            </a:r>
            <a:r>
              <a:rPr lang="sr-Latn-RS" b="1" dirty="0"/>
              <a:t> prosthetic group</a:t>
            </a:r>
            <a:r>
              <a:rPr lang="en-US" b="1" dirty="0"/>
              <a:t> or co-substrate</a:t>
            </a:r>
            <a:r>
              <a:rPr lang="sr-Latn-RS" dirty="0"/>
              <a:t>).</a:t>
            </a: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sr-Latn-RS" dirty="0"/>
              <a:t> Coenzymes are </a:t>
            </a:r>
            <a:r>
              <a:rPr lang="en-US" dirty="0"/>
              <a:t>either </a:t>
            </a:r>
            <a:r>
              <a:rPr lang="sr-Latn-RS" b="1" dirty="0"/>
              <a:t>non-covalently</a:t>
            </a:r>
            <a:r>
              <a:rPr lang="en-US" b="1" dirty="0"/>
              <a:t> (co-substrate</a:t>
            </a:r>
            <a:r>
              <a:rPr lang="en-US" dirty="0"/>
              <a:t>) or </a:t>
            </a:r>
            <a:r>
              <a:rPr lang="en-US" b="1" dirty="0"/>
              <a:t>covalently (prosthetic group)</a:t>
            </a:r>
            <a:r>
              <a:rPr lang="sr-Latn-RS" b="1" dirty="0"/>
              <a:t> </a:t>
            </a:r>
            <a:r>
              <a:rPr lang="en-US" dirty="0"/>
              <a:t>bound </a:t>
            </a:r>
            <a:r>
              <a:rPr lang="sr-Latn-RS" dirty="0"/>
              <a:t>to the apoenzyme and</a:t>
            </a:r>
            <a:r>
              <a:rPr lang="en-US" dirty="0"/>
              <a:t> </a:t>
            </a:r>
            <a:r>
              <a:rPr lang="sr-Latn-RS" dirty="0"/>
              <a:t>are low molecular weight </a:t>
            </a:r>
            <a:r>
              <a:rPr lang="sr-Latn-RS" b="1" dirty="0"/>
              <a:t>organic</a:t>
            </a:r>
            <a:r>
              <a:rPr lang="sr-Latn-RS" dirty="0"/>
              <a:t> molecules e.g. </a:t>
            </a:r>
            <a:r>
              <a:rPr lang="en-US" dirty="0" err="1"/>
              <a:t>cosubstrate</a:t>
            </a:r>
            <a:r>
              <a:rPr lang="en-US" dirty="0"/>
              <a:t> </a:t>
            </a:r>
            <a:r>
              <a:rPr lang="sr-Latn-RS" dirty="0"/>
              <a:t>NAD+ for lactate</a:t>
            </a:r>
            <a:r>
              <a:rPr lang="en-US" dirty="0"/>
              <a:t> </a:t>
            </a:r>
            <a:r>
              <a:rPr lang="sr-Latn-RS" dirty="0"/>
              <a:t>dehydrogenases</a:t>
            </a:r>
            <a:r>
              <a:rPr lang="en-US" dirty="0"/>
              <a:t> and prosthetic group </a:t>
            </a:r>
            <a:r>
              <a:rPr lang="sr-Latn-RS" dirty="0"/>
              <a:t>heme in cytochromes</a:t>
            </a:r>
            <a:r>
              <a:rPr lang="en-US" dirty="0"/>
              <a: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Cofactor can be an </a:t>
            </a:r>
            <a:r>
              <a:rPr lang="sr-Latn-RS" b="1" dirty="0"/>
              <a:t>inorganic </a:t>
            </a:r>
            <a:r>
              <a:rPr lang="en-US" b="1" dirty="0"/>
              <a:t>molecule </a:t>
            </a:r>
            <a:r>
              <a:rPr lang="sr-Latn-RS" dirty="0"/>
              <a:t>e.g.</a:t>
            </a:r>
            <a:r>
              <a:rPr lang="sr-Latn-RS" b="1" dirty="0"/>
              <a:t>metal ions </a:t>
            </a:r>
            <a:r>
              <a:rPr lang="en-US" dirty="0"/>
              <a:t>such </a:t>
            </a:r>
            <a:r>
              <a:rPr lang="sr-Latn-RS" dirty="0"/>
              <a:t>as zinc in carbonic anhydrase</a:t>
            </a:r>
            <a:r>
              <a:rPr lang="en-US" dirty="0"/>
              <a:t>.</a:t>
            </a:r>
            <a:r>
              <a:rPr lang="sr-Latn-RS" dirty="0"/>
              <a:t> Cofactor: Metal ion Fe and Zn. </a:t>
            </a: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Cofactors</a:t>
            </a:r>
            <a:r>
              <a:rPr lang="sr-Latn-RS" dirty="0"/>
              <a:t> act as carriers for certain </a:t>
            </a:r>
            <a:r>
              <a:rPr lang="en-US" dirty="0"/>
              <a:t>functional </a:t>
            </a:r>
            <a:r>
              <a:rPr lang="sr-Latn-RS" dirty="0"/>
              <a:t>groups, which have to be</a:t>
            </a:r>
            <a:r>
              <a:rPr lang="en-US" dirty="0"/>
              <a:t> </a:t>
            </a:r>
            <a:r>
              <a:rPr lang="sr-Latn-RS" dirty="0"/>
              <a:t>added to or removed from the substrate. </a:t>
            </a:r>
          </a:p>
        </p:txBody>
      </p:sp>
      <p:pic>
        <p:nvPicPr>
          <p:cNvPr id="6" name="Picture 5">
            <a:extLst>
              <a:ext uri="{FF2B5EF4-FFF2-40B4-BE49-F238E27FC236}">
                <a16:creationId xmlns:a16="http://schemas.microsoft.com/office/drawing/2014/main" id="{5F29DD8E-3203-9423-55ED-2FACBAC28578}"/>
              </a:ext>
            </a:extLst>
          </p:cNvPr>
          <p:cNvPicPr>
            <a:picLocks noChangeAspect="1"/>
          </p:cNvPicPr>
          <p:nvPr/>
        </p:nvPicPr>
        <p:blipFill rotWithShape="1">
          <a:blip r:embed="rId2"/>
          <a:srcRect l="9299" t="6732" r="20186" b="67637"/>
          <a:stretch/>
        </p:blipFill>
        <p:spPr>
          <a:xfrm>
            <a:off x="5282840" y="5100247"/>
            <a:ext cx="3737499" cy="1757753"/>
          </a:xfrm>
          <a:prstGeom prst="rect">
            <a:avLst/>
          </a:prstGeom>
        </p:spPr>
      </p:pic>
      <p:pic>
        <p:nvPicPr>
          <p:cNvPr id="7" name="Picture 6">
            <a:extLst>
              <a:ext uri="{FF2B5EF4-FFF2-40B4-BE49-F238E27FC236}">
                <a16:creationId xmlns:a16="http://schemas.microsoft.com/office/drawing/2014/main" id="{DEC687BC-1ABA-CE2C-E119-44832F22F8A0}"/>
              </a:ext>
            </a:extLst>
          </p:cNvPr>
          <p:cNvPicPr>
            <a:picLocks noChangeAspect="1"/>
          </p:cNvPicPr>
          <p:nvPr/>
        </p:nvPicPr>
        <p:blipFill rotWithShape="1">
          <a:blip r:embed="rId3"/>
          <a:srcRect l="10555" t="65112" r="13402" b="11458"/>
          <a:stretch/>
        </p:blipFill>
        <p:spPr>
          <a:xfrm>
            <a:off x="581487" y="5249662"/>
            <a:ext cx="4030462" cy="1606858"/>
          </a:xfrm>
          <a:prstGeom prst="rect">
            <a:avLst/>
          </a:prstGeom>
        </p:spPr>
      </p:pic>
    </p:spTree>
    <p:extLst>
      <p:ext uri="{BB962C8B-B14F-4D97-AF65-F5344CB8AC3E}">
        <p14:creationId xmlns:p14="http://schemas.microsoft.com/office/powerpoint/2010/main" val="39891132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161DBD-442D-8CC8-5C60-E5B563714B02}"/>
              </a:ext>
            </a:extLst>
          </p:cNvPr>
          <p:cNvSpPr txBox="1"/>
          <p:nvPr/>
        </p:nvSpPr>
        <p:spPr>
          <a:xfrm>
            <a:off x="3569449" y="124287"/>
            <a:ext cx="2005101" cy="461665"/>
          </a:xfrm>
          <a:prstGeom prst="rect">
            <a:avLst/>
          </a:prstGeom>
          <a:noFill/>
        </p:spPr>
        <p:txBody>
          <a:bodyPr wrap="none" rtlCol="0">
            <a:spAutoFit/>
          </a:bodyPr>
          <a:lstStyle/>
          <a:p>
            <a:r>
              <a:rPr lang="en-US" sz="2400" b="1" dirty="0"/>
              <a:t>ENZYMOLOGY</a:t>
            </a:r>
            <a:endParaRPr lang="sr-Latn-RS" sz="2400" b="1" dirty="0"/>
          </a:p>
        </p:txBody>
      </p:sp>
      <p:sp>
        <p:nvSpPr>
          <p:cNvPr id="5" name="TextBox 4">
            <a:extLst>
              <a:ext uri="{FF2B5EF4-FFF2-40B4-BE49-F238E27FC236}">
                <a16:creationId xmlns:a16="http://schemas.microsoft.com/office/drawing/2014/main" id="{90CFED73-EC0A-57E5-E17F-58C5B099DDC3}"/>
              </a:ext>
            </a:extLst>
          </p:cNvPr>
          <p:cNvSpPr txBox="1"/>
          <p:nvPr/>
        </p:nvSpPr>
        <p:spPr>
          <a:xfrm>
            <a:off x="1979721" y="506053"/>
            <a:ext cx="5544104" cy="369332"/>
          </a:xfrm>
          <a:prstGeom prst="rect">
            <a:avLst/>
          </a:prstGeom>
          <a:noFill/>
        </p:spPr>
        <p:txBody>
          <a:bodyPr wrap="square">
            <a:spAutoFit/>
          </a:bodyPr>
          <a:lstStyle/>
          <a:p>
            <a:r>
              <a:rPr lang="en-US" b="1" dirty="0"/>
              <a:t>NOMENCLATURE AND CLASSIFICATION OF ENZYMES</a:t>
            </a:r>
            <a:endParaRPr lang="sr-Latn-RS" b="1" dirty="0"/>
          </a:p>
        </p:txBody>
      </p:sp>
      <p:sp>
        <p:nvSpPr>
          <p:cNvPr id="7" name="TextBox 6">
            <a:extLst>
              <a:ext uri="{FF2B5EF4-FFF2-40B4-BE49-F238E27FC236}">
                <a16:creationId xmlns:a16="http://schemas.microsoft.com/office/drawing/2014/main" id="{91EDB59B-6C9A-5A0F-CCAD-F5D46025A10C}"/>
              </a:ext>
            </a:extLst>
          </p:cNvPr>
          <p:cNvSpPr txBox="1"/>
          <p:nvPr/>
        </p:nvSpPr>
        <p:spPr>
          <a:xfrm>
            <a:off x="0" y="967718"/>
            <a:ext cx="9081856" cy="5909310"/>
          </a:xfrm>
          <a:prstGeom prst="rect">
            <a:avLst/>
          </a:prstGeom>
          <a:noFill/>
        </p:spPr>
        <p:txBody>
          <a:bodyPr wrap="square">
            <a:spAutoFit/>
          </a:bodyPr>
          <a:lstStyle/>
          <a:p>
            <a:r>
              <a:rPr lang="en-US" dirty="0"/>
              <a:t>The </a:t>
            </a:r>
            <a:r>
              <a:rPr lang="en-US" b="1" dirty="0"/>
              <a:t>name of the enzyme </a:t>
            </a:r>
            <a:r>
              <a:rPr lang="en-US" dirty="0"/>
              <a:t>usually indicates the </a:t>
            </a:r>
            <a:r>
              <a:rPr lang="en-US" b="1" dirty="0"/>
              <a:t>substrate</a:t>
            </a:r>
            <a:r>
              <a:rPr lang="en-US" dirty="0"/>
              <a:t> involved in the reaction. </a:t>
            </a:r>
          </a:p>
          <a:p>
            <a:endParaRPr lang="en-US" dirty="0"/>
          </a:p>
          <a:p>
            <a:r>
              <a:rPr lang="en-US" dirty="0"/>
              <a:t>By convention, an enzyme is named by adding the suffix </a:t>
            </a:r>
            <a:r>
              <a:rPr lang="en-US" b="1" i="1" dirty="0"/>
              <a:t>‘</a:t>
            </a:r>
            <a:r>
              <a:rPr lang="en-US" b="1" i="1" dirty="0" err="1"/>
              <a:t>ase</a:t>
            </a:r>
            <a:r>
              <a:rPr lang="en-US" b="1" i="1" dirty="0"/>
              <a:t>’ </a:t>
            </a:r>
            <a:r>
              <a:rPr lang="en-US" dirty="0"/>
              <a:t>to the name of its substrate. For example, </a:t>
            </a:r>
            <a:r>
              <a:rPr lang="en-US" b="1" dirty="0"/>
              <a:t>Lactase, Sucrase</a:t>
            </a:r>
            <a:r>
              <a:rPr lang="en-US" dirty="0"/>
              <a:t>. These are </a:t>
            </a:r>
            <a:r>
              <a:rPr lang="en-US" b="1" dirty="0"/>
              <a:t>trivial names </a:t>
            </a:r>
            <a:r>
              <a:rPr lang="en-US" dirty="0"/>
              <a:t>of enzymes.  </a:t>
            </a:r>
          </a:p>
          <a:p>
            <a:endParaRPr lang="en-US" dirty="0"/>
          </a:p>
          <a:p>
            <a:r>
              <a:rPr lang="en-US" dirty="0"/>
              <a:t>This  type  of  nomenclature  fails  to  give full information regarding </a:t>
            </a:r>
            <a:r>
              <a:rPr lang="en-US" b="1" dirty="0"/>
              <a:t>the nature of the reaction being catalyzed </a:t>
            </a:r>
            <a:r>
              <a:rPr lang="en-US" dirty="0"/>
              <a:t>and other factors playing a role in the reaction</a:t>
            </a:r>
          </a:p>
          <a:p>
            <a:endParaRPr lang="en-US" dirty="0"/>
          </a:p>
          <a:p>
            <a:r>
              <a:rPr lang="en-US" b="1" dirty="0"/>
              <a:t>The recommended</a:t>
            </a:r>
            <a:r>
              <a:rPr lang="sr-Latn-RS" b="1" dirty="0"/>
              <a:t> name</a:t>
            </a:r>
            <a:r>
              <a:rPr lang="en-US" b="1" dirty="0"/>
              <a:t> </a:t>
            </a:r>
            <a:r>
              <a:rPr lang="en-US" dirty="0"/>
              <a:t>for the enzymes by the International Union of Biochemistry</a:t>
            </a:r>
            <a:r>
              <a:rPr lang="sr-Latn-RS" dirty="0"/>
              <a:t>: </a:t>
            </a:r>
            <a:endParaRPr lang="en-US" dirty="0"/>
          </a:p>
          <a:p>
            <a:pPr marL="285750" indent="-285750">
              <a:buFont typeface="Arial" panose="020B0604020202020204" pitchFamily="34" charset="0"/>
              <a:buChar char="•"/>
            </a:pPr>
            <a:r>
              <a:rPr lang="sr-Latn-RS" dirty="0"/>
              <a:t>By</a:t>
            </a:r>
            <a:r>
              <a:rPr lang="en-US" dirty="0"/>
              <a:t> </a:t>
            </a:r>
            <a:r>
              <a:rPr lang="sr-Latn-RS" dirty="0"/>
              <a:t>adding the suffix </a:t>
            </a:r>
            <a:r>
              <a:rPr lang="sr-Latn-RS" b="1" i="1" dirty="0"/>
              <a:t>ase</a:t>
            </a:r>
            <a:r>
              <a:rPr lang="sr-Latn-RS" dirty="0"/>
              <a:t> to the name of </a:t>
            </a:r>
            <a:r>
              <a:rPr lang="en-US" dirty="0"/>
              <a:t>the </a:t>
            </a:r>
            <a:r>
              <a:rPr lang="sr-Latn-RS" b="1" dirty="0"/>
              <a:t>substrate</a:t>
            </a:r>
            <a:r>
              <a:rPr lang="sr-Latn-RS" dirty="0"/>
              <a:t>;</a:t>
            </a:r>
            <a:r>
              <a:rPr lang="en-US" dirty="0"/>
              <a:t> </a:t>
            </a:r>
            <a:r>
              <a:rPr lang="sr-Latn-RS" dirty="0"/>
              <a:t>Substrate + -ase (hexokinase, glucokinase, Maltase, lactase</a:t>
            </a:r>
            <a:r>
              <a:rPr lang="en-US" dirty="0"/>
              <a:t>,</a:t>
            </a:r>
            <a:r>
              <a:rPr lang="sr-Latn-RS" dirty="0"/>
              <a:t> and</a:t>
            </a:r>
            <a:r>
              <a:rPr lang="en-US" dirty="0"/>
              <a:t> </a:t>
            </a:r>
            <a:r>
              <a:rPr lang="sr-Latn-RS" dirty="0"/>
              <a:t>sucrase)</a:t>
            </a:r>
            <a:r>
              <a:rPr lang="en-US" dirty="0"/>
              <a:t> and</a:t>
            </a:r>
          </a:p>
          <a:p>
            <a:pPr marL="285750" indent="-285750">
              <a:buFont typeface="Arial" panose="020B0604020202020204" pitchFamily="34" charset="0"/>
              <a:buChar char="•"/>
            </a:pPr>
            <a:r>
              <a:rPr lang="en-US" b="1" dirty="0" err="1"/>
              <a:t>Catalysed</a:t>
            </a:r>
            <a:r>
              <a:rPr lang="en-US" b="1" dirty="0"/>
              <a:t> reaction</a:t>
            </a:r>
            <a:r>
              <a:rPr lang="sr-Latn-RS" b="1" dirty="0"/>
              <a:t> + -ase </a:t>
            </a:r>
            <a:r>
              <a:rPr lang="sr-Latn-RS" dirty="0"/>
              <a:t>(dehydrogenase, oxygenase).</a:t>
            </a:r>
            <a:endParaRPr lang="en-US" dirty="0"/>
          </a:p>
          <a:p>
            <a:pPr marL="285750" indent="-285750">
              <a:buFont typeface="Arial" panose="020B0604020202020204" pitchFamily="34" charset="0"/>
              <a:buChar char="•"/>
            </a:pPr>
            <a:endParaRPr lang="en-US" dirty="0"/>
          </a:p>
          <a:p>
            <a:r>
              <a:rPr lang="sr-Latn-RS" b="1" dirty="0"/>
              <a:t>Systematic name</a:t>
            </a:r>
            <a:r>
              <a:rPr lang="sr-Latn-RS" dirty="0"/>
              <a:t>: </a:t>
            </a:r>
            <a:endParaRPr lang="en-US" dirty="0"/>
          </a:p>
          <a:p>
            <a:pPr marL="285750" indent="-285750">
              <a:buFont typeface="Arial" panose="020B0604020202020204" pitchFamily="34" charset="0"/>
              <a:buChar char="•"/>
            </a:pPr>
            <a:r>
              <a:rPr lang="en-US" dirty="0"/>
              <a:t>T</a:t>
            </a:r>
            <a:r>
              <a:rPr lang="sr-Latn-RS" b="1" dirty="0"/>
              <a:t>he reaction specificity + the substrate specificity.</a:t>
            </a:r>
            <a:endParaRPr lang="en-US" b="1" dirty="0"/>
          </a:p>
          <a:p>
            <a:pPr marL="285750" indent="-285750">
              <a:buFont typeface="Arial" panose="020B0604020202020204" pitchFamily="34" charset="0"/>
              <a:buChar char="•"/>
            </a:pPr>
            <a:r>
              <a:rPr lang="sr-Latn-RS" dirty="0"/>
              <a:t>Each enzyme is entered in the Enzyme Catalogue with a </a:t>
            </a:r>
            <a:r>
              <a:rPr lang="sr-Latn-RS" b="1" dirty="0"/>
              <a:t>four-digit</a:t>
            </a:r>
            <a:r>
              <a:rPr lang="sr-Latn-RS" dirty="0"/>
              <a:t> Enzyme</a:t>
            </a:r>
            <a:r>
              <a:rPr lang="en-US" dirty="0"/>
              <a:t> </a:t>
            </a:r>
            <a:r>
              <a:rPr lang="sr-Latn-RS" dirty="0"/>
              <a:t>Commission number (</a:t>
            </a:r>
            <a:r>
              <a:rPr lang="sr-Latn-RS" b="1" dirty="0"/>
              <a:t>EC number</a:t>
            </a:r>
            <a:r>
              <a:rPr lang="sr-Latn-RS" dirty="0"/>
              <a:t>).</a:t>
            </a:r>
            <a:endParaRPr lang="en-US" dirty="0"/>
          </a:p>
          <a:p>
            <a:pPr marL="285750" indent="-285750">
              <a:buFont typeface="Arial" panose="020B0604020202020204" pitchFamily="34" charset="0"/>
              <a:buChar char="•"/>
            </a:pPr>
            <a:r>
              <a:rPr lang="sr-Latn-RS" dirty="0"/>
              <a:t>The first digit → </a:t>
            </a:r>
            <a:r>
              <a:rPr lang="sr-Latn-RS" b="1" dirty="0"/>
              <a:t>class</a:t>
            </a:r>
            <a:r>
              <a:rPr lang="sr-Latn-RS" dirty="0"/>
              <a:t> number (6 major classes).</a:t>
            </a:r>
            <a:endParaRPr lang="en-US" dirty="0"/>
          </a:p>
          <a:p>
            <a:pPr marL="285750" indent="-285750">
              <a:buFont typeface="Arial" panose="020B0604020202020204" pitchFamily="34" charset="0"/>
              <a:buChar char="•"/>
            </a:pPr>
            <a:r>
              <a:rPr lang="sr-Latn-RS" dirty="0"/>
              <a:t> The second digit → </a:t>
            </a:r>
            <a:r>
              <a:rPr lang="sr-Latn-RS" b="1" dirty="0"/>
              <a:t>functional group </a:t>
            </a:r>
            <a:r>
              <a:rPr lang="sr-Latn-RS" dirty="0"/>
              <a:t>upon which the enzyme acts(subclass).</a:t>
            </a:r>
            <a:endParaRPr lang="en-US" dirty="0"/>
          </a:p>
          <a:p>
            <a:pPr marL="285750" indent="-285750">
              <a:buFont typeface="Arial" panose="020B0604020202020204" pitchFamily="34" charset="0"/>
              <a:buChar char="•"/>
            </a:pPr>
            <a:r>
              <a:rPr lang="sr-Latn-RS" dirty="0"/>
              <a:t>The third digit → </a:t>
            </a:r>
            <a:r>
              <a:rPr lang="sr-Latn-RS" b="1" dirty="0"/>
              <a:t>coenzyme</a:t>
            </a:r>
            <a:r>
              <a:rPr lang="sr-Latn-RS" dirty="0"/>
              <a:t> (sub-subclass).</a:t>
            </a:r>
            <a:endParaRPr lang="en-US" dirty="0"/>
          </a:p>
          <a:p>
            <a:pPr marL="285750" indent="-285750">
              <a:buFont typeface="Arial" panose="020B0604020202020204" pitchFamily="34" charset="0"/>
              <a:buChar char="•"/>
            </a:pPr>
            <a:r>
              <a:rPr lang="sr-Latn-RS" dirty="0"/>
              <a:t>The fourth digit → </a:t>
            </a:r>
            <a:r>
              <a:rPr lang="sr-Latn-RS" b="1" dirty="0"/>
              <a:t>substrate </a:t>
            </a:r>
            <a:r>
              <a:rPr lang="sr-Latn-RS" dirty="0"/>
              <a:t>(order of enzyme in sub-subclass). </a:t>
            </a:r>
          </a:p>
        </p:txBody>
      </p:sp>
    </p:spTree>
    <p:extLst>
      <p:ext uri="{BB962C8B-B14F-4D97-AF65-F5344CB8AC3E}">
        <p14:creationId xmlns:p14="http://schemas.microsoft.com/office/powerpoint/2010/main" val="4586663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3903792-B4E9-C8E7-2A1D-B5C3182152A9}"/>
              </a:ext>
            </a:extLst>
          </p:cNvPr>
          <p:cNvPicPr>
            <a:picLocks noChangeAspect="1"/>
          </p:cNvPicPr>
          <p:nvPr/>
        </p:nvPicPr>
        <p:blipFill rotWithShape="1">
          <a:blip r:embed="rId2"/>
          <a:srcRect l="5145" t="8520" r="2039" b="8843"/>
          <a:stretch/>
        </p:blipFill>
        <p:spPr>
          <a:xfrm>
            <a:off x="1941208" y="585952"/>
            <a:ext cx="5187562" cy="3107158"/>
          </a:xfrm>
          <a:prstGeom prst="rect">
            <a:avLst/>
          </a:prstGeom>
        </p:spPr>
      </p:pic>
      <p:pic>
        <p:nvPicPr>
          <p:cNvPr id="4" name="Picture 3">
            <a:extLst>
              <a:ext uri="{FF2B5EF4-FFF2-40B4-BE49-F238E27FC236}">
                <a16:creationId xmlns:a16="http://schemas.microsoft.com/office/drawing/2014/main" id="{85147108-E883-9A68-3186-59F73C783594}"/>
              </a:ext>
            </a:extLst>
          </p:cNvPr>
          <p:cNvPicPr>
            <a:picLocks noChangeAspect="1"/>
          </p:cNvPicPr>
          <p:nvPr/>
        </p:nvPicPr>
        <p:blipFill rotWithShape="1">
          <a:blip r:embed="rId3"/>
          <a:srcRect l="4369" t="8520" r="1554" b="7289"/>
          <a:stretch/>
        </p:blipFill>
        <p:spPr>
          <a:xfrm>
            <a:off x="1941208" y="3693110"/>
            <a:ext cx="5258582" cy="3120527"/>
          </a:xfrm>
          <a:prstGeom prst="rect">
            <a:avLst/>
          </a:prstGeom>
        </p:spPr>
      </p:pic>
      <p:sp>
        <p:nvSpPr>
          <p:cNvPr id="5" name="TextBox 4">
            <a:extLst>
              <a:ext uri="{FF2B5EF4-FFF2-40B4-BE49-F238E27FC236}">
                <a16:creationId xmlns:a16="http://schemas.microsoft.com/office/drawing/2014/main" id="{212FB72D-EFDC-1B3E-07B6-3ABFE9BF01EA}"/>
              </a:ext>
            </a:extLst>
          </p:cNvPr>
          <p:cNvSpPr txBox="1"/>
          <p:nvPr/>
        </p:nvSpPr>
        <p:spPr>
          <a:xfrm>
            <a:off x="2674050" y="44414"/>
            <a:ext cx="3792898" cy="461665"/>
          </a:xfrm>
          <a:prstGeom prst="rect">
            <a:avLst/>
          </a:prstGeom>
          <a:noFill/>
        </p:spPr>
        <p:txBody>
          <a:bodyPr wrap="none" rtlCol="0">
            <a:spAutoFit/>
          </a:bodyPr>
          <a:lstStyle/>
          <a:p>
            <a:r>
              <a:rPr lang="en-US" sz="2400" b="1" dirty="0"/>
              <a:t>CLASIFICATION OF ENZYMES</a:t>
            </a:r>
            <a:endParaRPr lang="sr-Latn-RS" sz="2400" b="1" dirty="0"/>
          </a:p>
        </p:txBody>
      </p:sp>
    </p:spTree>
    <p:extLst>
      <p:ext uri="{BB962C8B-B14F-4D97-AF65-F5344CB8AC3E}">
        <p14:creationId xmlns:p14="http://schemas.microsoft.com/office/powerpoint/2010/main" val="229132023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12FB72D-EFDC-1B3E-07B6-3ABFE9BF01EA}"/>
              </a:ext>
            </a:extLst>
          </p:cNvPr>
          <p:cNvSpPr txBox="1"/>
          <p:nvPr/>
        </p:nvSpPr>
        <p:spPr>
          <a:xfrm>
            <a:off x="2674050" y="44414"/>
            <a:ext cx="3792898" cy="461665"/>
          </a:xfrm>
          <a:prstGeom prst="rect">
            <a:avLst/>
          </a:prstGeom>
          <a:noFill/>
        </p:spPr>
        <p:txBody>
          <a:bodyPr wrap="none" rtlCol="0">
            <a:spAutoFit/>
          </a:bodyPr>
          <a:lstStyle/>
          <a:p>
            <a:r>
              <a:rPr lang="en-US" sz="2400" b="1" dirty="0"/>
              <a:t>CLASIFICATION OF ENZYMES</a:t>
            </a:r>
            <a:endParaRPr lang="sr-Latn-RS" sz="2400" b="1" dirty="0"/>
          </a:p>
        </p:txBody>
      </p:sp>
      <p:sp>
        <p:nvSpPr>
          <p:cNvPr id="6" name="TextBox 5">
            <a:extLst>
              <a:ext uri="{FF2B5EF4-FFF2-40B4-BE49-F238E27FC236}">
                <a16:creationId xmlns:a16="http://schemas.microsoft.com/office/drawing/2014/main" id="{BFBE6AB2-6B0C-AB7C-8497-41E0020F2D12}"/>
              </a:ext>
            </a:extLst>
          </p:cNvPr>
          <p:cNvSpPr txBox="1"/>
          <p:nvPr/>
        </p:nvSpPr>
        <p:spPr>
          <a:xfrm>
            <a:off x="79899" y="758002"/>
            <a:ext cx="8984201" cy="6186309"/>
          </a:xfrm>
          <a:prstGeom prst="rect">
            <a:avLst/>
          </a:prstGeom>
          <a:noFill/>
        </p:spPr>
        <p:txBody>
          <a:bodyPr wrap="square">
            <a:spAutoFit/>
          </a:bodyPr>
          <a:lstStyle/>
          <a:p>
            <a:pPr marL="342900" indent="-342900">
              <a:buAutoNum type="arabicPeriod"/>
            </a:pPr>
            <a:r>
              <a:rPr lang="en-US" b="1" dirty="0"/>
              <a:t>OXIDOREDUCTASES</a:t>
            </a:r>
            <a:r>
              <a:rPr lang="sr-Latn-RS" dirty="0"/>
              <a:t>: </a:t>
            </a:r>
            <a:endParaRPr lang="en-US" dirty="0"/>
          </a:p>
          <a:p>
            <a:r>
              <a:rPr lang="sr-Latn-RS" dirty="0"/>
              <a:t>catalyze oxidation-reduction reaction </a:t>
            </a:r>
            <a:r>
              <a:rPr lang="en-US" dirty="0"/>
              <a:t>on the</a:t>
            </a:r>
            <a:r>
              <a:rPr lang="sr-Latn-RS" dirty="0"/>
              <a:t> substrate. The</a:t>
            </a:r>
            <a:r>
              <a:rPr lang="en-US" dirty="0"/>
              <a:t> </a:t>
            </a:r>
            <a:r>
              <a:rPr lang="sr-Latn-RS" dirty="0"/>
              <a:t>mechanism of </a:t>
            </a:r>
            <a:r>
              <a:rPr lang="sr-Latn-RS" b="1" dirty="0"/>
              <a:t>oxidation</a:t>
            </a:r>
            <a:r>
              <a:rPr lang="sr-Latn-RS" dirty="0"/>
              <a:t> is either </a:t>
            </a:r>
            <a:r>
              <a:rPr lang="en-US" dirty="0"/>
              <a:t>the </a:t>
            </a:r>
            <a:r>
              <a:rPr lang="sr-Latn-RS" b="1" dirty="0"/>
              <a:t>removal of hydrogen</a:t>
            </a:r>
            <a:r>
              <a:rPr lang="en-US" b="1" dirty="0"/>
              <a:t> atom</a:t>
            </a:r>
            <a:r>
              <a:rPr lang="sr-Latn-RS" b="1" dirty="0"/>
              <a:t> </a:t>
            </a:r>
            <a:r>
              <a:rPr lang="en-US" b="1" dirty="0"/>
              <a:t>or electron </a:t>
            </a:r>
            <a:r>
              <a:rPr lang="en-US" dirty="0"/>
              <a:t>from the substrate and </a:t>
            </a:r>
            <a:r>
              <a:rPr lang="en-US" b="1" dirty="0"/>
              <a:t>reduction</a:t>
            </a:r>
            <a:r>
              <a:rPr lang="en-US" dirty="0"/>
              <a:t> is the </a:t>
            </a:r>
            <a:r>
              <a:rPr lang="sr-Latn-RS" b="1" dirty="0"/>
              <a:t>addition</a:t>
            </a:r>
            <a:r>
              <a:rPr lang="en-US" b="1" dirty="0"/>
              <a:t> of hydrogen or electron </a:t>
            </a:r>
            <a:r>
              <a:rPr lang="en-US" dirty="0"/>
              <a:t>on the substrate</a:t>
            </a:r>
            <a:r>
              <a:rPr lang="sr-Latn-RS" dirty="0"/>
              <a:t>.</a:t>
            </a:r>
            <a:endParaRPr lang="en-US" dirty="0"/>
          </a:p>
          <a:p>
            <a:r>
              <a:rPr lang="sr-Latn-RS" dirty="0"/>
              <a:t> </a:t>
            </a:r>
            <a:endParaRPr lang="en-US" dirty="0"/>
          </a:p>
          <a:p>
            <a:r>
              <a:rPr lang="sr-Latn-RS" b="1" dirty="0"/>
              <a:t>Oxidase</a:t>
            </a:r>
            <a:r>
              <a:rPr lang="sr-Latn-RS" dirty="0"/>
              <a:t> catalyzes </a:t>
            </a:r>
            <a:r>
              <a:rPr lang="en-US" dirty="0"/>
              <a:t>the </a:t>
            </a:r>
            <a:r>
              <a:rPr lang="sr-Latn-RS" dirty="0"/>
              <a:t>transfer of </a:t>
            </a:r>
            <a:r>
              <a:rPr lang="en-US" dirty="0"/>
              <a:t>electrons</a:t>
            </a:r>
            <a:r>
              <a:rPr lang="sr-Latn-RS" dirty="0"/>
              <a:t> or hydrogen from </a:t>
            </a:r>
            <a:r>
              <a:rPr lang="en-US" dirty="0"/>
              <a:t>the </a:t>
            </a:r>
            <a:r>
              <a:rPr lang="sr-Latn-RS" dirty="0"/>
              <a:t>substrate </a:t>
            </a:r>
            <a:r>
              <a:rPr lang="sr-Latn-RS" b="1" dirty="0"/>
              <a:t>to</a:t>
            </a:r>
            <a:r>
              <a:rPr lang="en-US" b="1" dirty="0"/>
              <a:t> </a:t>
            </a:r>
            <a:r>
              <a:rPr lang="sr-Latn-RS" b="1" dirty="0"/>
              <a:t>oxygen </a:t>
            </a:r>
            <a:r>
              <a:rPr lang="sr-Latn-RS" dirty="0"/>
              <a:t>e.g.:-glucose oxidase that </a:t>
            </a:r>
            <a:r>
              <a:rPr lang="en-US" dirty="0"/>
              <a:t>converts</a:t>
            </a:r>
            <a:r>
              <a:rPr lang="sr-Latn-RS" dirty="0"/>
              <a:t> glucose to gluconate and H2O2</a:t>
            </a:r>
            <a:endParaRPr lang="en-US" dirty="0"/>
          </a:p>
          <a:p>
            <a:endParaRPr lang="en-US" dirty="0"/>
          </a:p>
          <a:p>
            <a:r>
              <a:rPr lang="sr-Latn-RS" b="1" dirty="0"/>
              <a:t>Oxygenase</a:t>
            </a:r>
            <a:r>
              <a:rPr lang="sr-Latn-RS" dirty="0"/>
              <a:t>: catalyze </a:t>
            </a:r>
            <a:r>
              <a:rPr lang="en-US" dirty="0"/>
              <a:t>the </a:t>
            </a:r>
            <a:r>
              <a:rPr lang="sr-Latn-RS" dirty="0"/>
              <a:t>incorporation of oxygen into </a:t>
            </a:r>
            <a:r>
              <a:rPr lang="en-US" dirty="0"/>
              <a:t>the </a:t>
            </a:r>
            <a:r>
              <a:rPr lang="sr-Latn-RS" dirty="0"/>
              <a:t>substrate.</a:t>
            </a:r>
            <a:endParaRPr lang="en-US" dirty="0"/>
          </a:p>
          <a:p>
            <a:endParaRPr lang="en-US" dirty="0"/>
          </a:p>
          <a:p>
            <a:r>
              <a:rPr lang="en-US" b="1" dirty="0"/>
              <a:t>Dehydrogenase</a:t>
            </a:r>
            <a:r>
              <a:rPr lang="en-US" dirty="0"/>
              <a:t>: catalyze the </a:t>
            </a:r>
            <a:r>
              <a:rPr lang="en-US" b="1" dirty="0"/>
              <a:t>removal of H from the substrate </a:t>
            </a:r>
          </a:p>
          <a:p>
            <a:endParaRPr lang="en-US" dirty="0"/>
          </a:p>
          <a:p>
            <a:r>
              <a:rPr lang="sr-Latn-RS" b="1" dirty="0"/>
              <a:t>2</a:t>
            </a:r>
            <a:r>
              <a:rPr lang="en-US" b="1" dirty="0"/>
              <a:t>. </a:t>
            </a:r>
            <a:r>
              <a:rPr lang="sr-Latn-RS" b="1" dirty="0"/>
              <a:t>TRANSFERASES</a:t>
            </a:r>
            <a:r>
              <a:rPr lang="sr-Latn-RS" dirty="0"/>
              <a:t>:</a:t>
            </a:r>
            <a:endParaRPr lang="en-US" dirty="0"/>
          </a:p>
          <a:p>
            <a:r>
              <a:rPr lang="en-US" dirty="0"/>
              <a:t> </a:t>
            </a:r>
            <a:r>
              <a:rPr lang="sr-Latn-RS" dirty="0"/>
              <a:t>Catalyze the transfer of </a:t>
            </a:r>
            <a:r>
              <a:rPr lang="en-US" b="1" dirty="0"/>
              <a:t>functional groups</a:t>
            </a:r>
            <a:r>
              <a:rPr lang="sr-Latn-RS" b="1" dirty="0"/>
              <a:t> </a:t>
            </a:r>
            <a:r>
              <a:rPr lang="sr-Latn-RS" dirty="0"/>
              <a:t>other than hydrogen (as acyl, amino, and</a:t>
            </a:r>
            <a:r>
              <a:rPr lang="en-US" dirty="0"/>
              <a:t> </a:t>
            </a:r>
            <a:r>
              <a:rPr lang="sr-Latn-RS" dirty="0"/>
              <a:t>phosphate) between two substrates.</a:t>
            </a:r>
            <a:endParaRPr lang="en-US" dirty="0"/>
          </a:p>
          <a:p>
            <a:endParaRPr lang="en-US" dirty="0"/>
          </a:p>
          <a:p>
            <a:r>
              <a:rPr lang="en-US" b="1" dirty="0"/>
              <a:t>Amino</a:t>
            </a:r>
            <a:r>
              <a:rPr lang="en-US" dirty="0"/>
              <a:t>transferase, </a:t>
            </a:r>
            <a:r>
              <a:rPr lang="en-US" b="1" dirty="0"/>
              <a:t>methyl</a:t>
            </a:r>
            <a:r>
              <a:rPr lang="en-US" dirty="0"/>
              <a:t>transferase, </a:t>
            </a:r>
            <a:r>
              <a:rPr lang="en-US" b="1" dirty="0"/>
              <a:t>phospho</a:t>
            </a:r>
            <a:r>
              <a:rPr lang="en-US" dirty="0"/>
              <a:t>transferase (</a:t>
            </a:r>
            <a:r>
              <a:rPr lang="en-US" b="1" dirty="0"/>
              <a:t>kinase</a:t>
            </a:r>
            <a:r>
              <a:rPr lang="en-US" dirty="0"/>
              <a:t>), </a:t>
            </a:r>
            <a:r>
              <a:rPr lang="en-US" b="1" dirty="0"/>
              <a:t>carboxy</a:t>
            </a:r>
            <a:r>
              <a:rPr lang="en-US" dirty="0"/>
              <a:t>lase,</a:t>
            </a:r>
            <a:r>
              <a:rPr lang="sr-Latn-RS" dirty="0"/>
              <a:t> </a:t>
            </a:r>
            <a:r>
              <a:rPr lang="en-US" dirty="0"/>
              <a:t>etc.</a:t>
            </a:r>
          </a:p>
          <a:p>
            <a:endParaRPr lang="en-US" dirty="0"/>
          </a:p>
          <a:p>
            <a:r>
              <a:rPr lang="en-US" dirty="0"/>
              <a:t>3. </a:t>
            </a:r>
            <a:r>
              <a:rPr lang="en-US" b="1" dirty="0"/>
              <a:t>HYDROLASES:</a:t>
            </a:r>
          </a:p>
          <a:p>
            <a:r>
              <a:rPr lang="en-US" dirty="0"/>
              <a:t> Catalyze the </a:t>
            </a:r>
            <a:r>
              <a:rPr lang="en-US" b="1" dirty="0"/>
              <a:t>hydrolysis of the substrate </a:t>
            </a:r>
            <a:r>
              <a:rPr lang="en-US" dirty="0"/>
              <a:t>(i.e. breakdown of the </a:t>
            </a:r>
            <a:r>
              <a:rPr lang="en-US" b="1" dirty="0"/>
              <a:t>chemical covalent bond C-O, C-N, C-C </a:t>
            </a:r>
            <a:r>
              <a:rPr lang="en-US" dirty="0"/>
              <a:t>by the </a:t>
            </a:r>
            <a:r>
              <a:rPr lang="en-US" b="1" dirty="0"/>
              <a:t>addition of water</a:t>
            </a:r>
            <a:r>
              <a:rPr lang="en-US" dirty="0"/>
              <a:t>) such as a digestive enzyme, and peptidases, esterase (phosphatase)</a:t>
            </a:r>
            <a:endParaRPr lang="sr-Latn-RS" dirty="0"/>
          </a:p>
        </p:txBody>
      </p:sp>
    </p:spTree>
    <p:extLst>
      <p:ext uri="{BB962C8B-B14F-4D97-AF65-F5344CB8AC3E}">
        <p14:creationId xmlns:p14="http://schemas.microsoft.com/office/powerpoint/2010/main" val="29338055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12FB72D-EFDC-1B3E-07B6-3ABFE9BF01EA}"/>
              </a:ext>
            </a:extLst>
          </p:cNvPr>
          <p:cNvSpPr txBox="1"/>
          <p:nvPr/>
        </p:nvSpPr>
        <p:spPr>
          <a:xfrm>
            <a:off x="2674050" y="44414"/>
            <a:ext cx="3792898" cy="461665"/>
          </a:xfrm>
          <a:prstGeom prst="rect">
            <a:avLst/>
          </a:prstGeom>
          <a:noFill/>
        </p:spPr>
        <p:txBody>
          <a:bodyPr wrap="none" rtlCol="0">
            <a:spAutoFit/>
          </a:bodyPr>
          <a:lstStyle/>
          <a:p>
            <a:r>
              <a:rPr lang="en-US" sz="2400" b="1" dirty="0"/>
              <a:t>CLASIFICATION OF ENZYMES</a:t>
            </a:r>
            <a:endParaRPr lang="sr-Latn-RS" sz="2400" b="1" dirty="0"/>
          </a:p>
        </p:txBody>
      </p:sp>
      <p:sp>
        <p:nvSpPr>
          <p:cNvPr id="3" name="TextBox 2">
            <a:extLst>
              <a:ext uri="{FF2B5EF4-FFF2-40B4-BE49-F238E27FC236}">
                <a16:creationId xmlns:a16="http://schemas.microsoft.com/office/drawing/2014/main" id="{C7A2BBD0-CBD7-2F2B-E497-E42494B0C983}"/>
              </a:ext>
            </a:extLst>
          </p:cNvPr>
          <p:cNvSpPr txBox="1"/>
          <p:nvPr/>
        </p:nvSpPr>
        <p:spPr>
          <a:xfrm>
            <a:off x="87276" y="506079"/>
            <a:ext cx="8966446" cy="6463308"/>
          </a:xfrm>
          <a:prstGeom prst="rect">
            <a:avLst/>
          </a:prstGeom>
          <a:noFill/>
        </p:spPr>
        <p:txBody>
          <a:bodyPr wrap="square">
            <a:spAutoFit/>
          </a:bodyPr>
          <a:lstStyle/>
          <a:p>
            <a:r>
              <a:rPr lang="sr-Latn-RS" dirty="0"/>
              <a:t>4</a:t>
            </a:r>
            <a:r>
              <a:rPr lang="en-US" dirty="0"/>
              <a:t>. </a:t>
            </a:r>
            <a:r>
              <a:rPr lang="sr-Latn-RS" b="1" dirty="0"/>
              <a:t>LYASES:</a:t>
            </a:r>
            <a:endParaRPr lang="en-US" b="1" dirty="0"/>
          </a:p>
          <a:p>
            <a:r>
              <a:rPr lang="sr-Latn-RS" dirty="0"/>
              <a:t>Catalyze </a:t>
            </a:r>
            <a:r>
              <a:rPr lang="sr-Latn-RS" b="1" dirty="0"/>
              <a:t>removal of </a:t>
            </a:r>
            <a:r>
              <a:rPr lang="en-US" b="1" dirty="0"/>
              <a:t>the </a:t>
            </a:r>
            <a:r>
              <a:rPr lang="sr-Latn-RS" b="1" dirty="0"/>
              <a:t>group from </a:t>
            </a:r>
            <a:r>
              <a:rPr lang="en-US" b="1" dirty="0"/>
              <a:t>the </a:t>
            </a:r>
            <a:r>
              <a:rPr lang="sr-Latn-RS" b="1" dirty="0"/>
              <a:t>substrate </a:t>
            </a:r>
            <a:r>
              <a:rPr lang="sr-Latn-RS" dirty="0"/>
              <a:t>by </a:t>
            </a:r>
            <a:r>
              <a:rPr lang="en-US" dirty="0"/>
              <a:t>a </a:t>
            </a:r>
            <a:r>
              <a:rPr lang="sr-Latn-RS" dirty="0"/>
              <a:t>mechanism other than</a:t>
            </a:r>
            <a:r>
              <a:rPr lang="en-US" dirty="0"/>
              <a:t> </a:t>
            </a:r>
            <a:r>
              <a:rPr lang="sr-Latn-RS" dirty="0"/>
              <a:t>hydrolysis</a:t>
            </a:r>
            <a:r>
              <a:rPr lang="en-US" dirty="0"/>
              <a:t>, commonly by elimination. The product usually contains a double bond. Decarboxylase, aldolase, and dehydratase (elimination of CO2, aldehyde, and water respectively)</a:t>
            </a:r>
          </a:p>
          <a:p>
            <a:r>
              <a:rPr lang="sr-Latn-RS" dirty="0"/>
              <a:t>e.g.: aldolase enzyme which </a:t>
            </a:r>
            <a:r>
              <a:rPr lang="en-US" dirty="0"/>
              <a:t>converts</a:t>
            </a:r>
            <a:r>
              <a:rPr lang="sr-Latn-RS" dirty="0"/>
              <a:t> fructose-1,6-diphosphate</a:t>
            </a:r>
            <a:r>
              <a:rPr lang="en-US" dirty="0"/>
              <a:t> </a:t>
            </a:r>
            <a:r>
              <a:rPr lang="sr-Latn-RS" dirty="0"/>
              <a:t>into glyceraldehydes-3-phosphate and DHAP.</a:t>
            </a:r>
            <a:endParaRPr lang="en-US" dirty="0"/>
          </a:p>
          <a:p>
            <a:endParaRPr lang="en-US" dirty="0"/>
          </a:p>
          <a:p>
            <a:endParaRPr lang="en-US" dirty="0"/>
          </a:p>
          <a:p>
            <a:r>
              <a:rPr lang="sr-Latn-RS" dirty="0"/>
              <a:t>5</a:t>
            </a:r>
            <a:r>
              <a:rPr lang="en-US" dirty="0"/>
              <a:t>. </a:t>
            </a:r>
            <a:r>
              <a:rPr lang="sr-Latn-RS" b="1" dirty="0"/>
              <a:t>ISOMERASES:</a:t>
            </a:r>
            <a:endParaRPr lang="en-US" b="1" dirty="0"/>
          </a:p>
          <a:p>
            <a:r>
              <a:rPr lang="sr-Latn-RS" dirty="0"/>
              <a:t> Catalyze the </a:t>
            </a:r>
            <a:r>
              <a:rPr lang="sr-Latn-RS" b="1" dirty="0"/>
              <a:t>interconversion </a:t>
            </a:r>
            <a:r>
              <a:rPr lang="en-US" b="1" dirty="0"/>
              <a:t>of geometric or structural rearrangements </a:t>
            </a:r>
            <a:r>
              <a:rPr lang="sr-Latn-RS" b="1" dirty="0"/>
              <a:t>of one isomer to the other</a:t>
            </a:r>
            <a:r>
              <a:rPr lang="en-US" dirty="0"/>
              <a:t>. </a:t>
            </a:r>
          </a:p>
          <a:p>
            <a:r>
              <a:rPr lang="en-US" dirty="0"/>
              <a:t>Isomers are molecules or polyatomic ions with </a:t>
            </a:r>
            <a:r>
              <a:rPr lang="en-US" b="1" dirty="0"/>
              <a:t>identical molecular formulas </a:t>
            </a:r>
            <a:r>
              <a:rPr lang="en-US" dirty="0"/>
              <a:t>– that is, the same number of atoms of each element – but </a:t>
            </a:r>
            <a:r>
              <a:rPr lang="en-US" b="1" dirty="0"/>
              <a:t>distinct arrangements of atoms in space</a:t>
            </a:r>
            <a:r>
              <a:rPr lang="en-US" dirty="0"/>
              <a:t>, therefore </a:t>
            </a:r>
            <a:r>
              <a:rPr lang="en-US" b="1" dirty="0"/>
              <a:t>different chemical or physical properties</a:t>
            </a:r>
            <a:r>
              <a:rPr lang="en-US" dirty="0"/>
              <a:t>. Different types of isomerism lead to the names epimerase, isomerase, </a:t>
            </a:r>
            <a:r>
              <a:rPr lang="en-US" dirty="0" err="1"/>
              <a:t>tautomerase</a:t>
            </a:r>
            <a:r>
              <a:rPr lang="en-US" dirty="0"/>
              <a:t>, and mutase.</a:t>
            </a:r>
          </a:p>
          <a:p>
            <a:r>
              <a:rPr lang="sr-Latn-RS" dirty="0"/>
              <a:t>e.g. glucose 6-p converted into fructose -6-p by isomerase.</a:t>
            </a:r>
            <a:endParaRPr lang="en-US" dirty="0"/>
          </a:p>
          <a:p>
            <a:endParaRPr lang="en-US" dirty="0"/>
          </a:p>
          <a:p>
            <a:endParaRPr lang="en-US" dirty="0"/>
          </a:p>
          <a:p>
            <a:r>
              <a:rPr lang="sr-Latn-RS" dirty="0"/>
              <a:t>6</a:t>
            </a:r>
            <a:r>
              <a:rPr lang="en-US" dirty="0"/>
              <a:t>. </a:t>
            </a:r>
            <a:r>
              <a:rPr lang="sr-Latn-RS" b="1" dirty="0"/>
              <a:t>LIGASES:</a:t>
            </a:r>
            <a:endParaRPr lang="en-US" b="1" dirty="0"/>
          </a:p>
          <a:p>
            <a:r>
              <a:rPr lang="sr-Latn-RS" dirty="0"/>
              <a:t> Catalyze the </a:t>
            </a:r>
            <a:r>
              <a:rPr lang="sr-Latn-RS" b="1" dirty="0"/>
              <a:t>joining of 2 substrates </a:t>
            </a:r>
            <a:r>
              <a:rPr lang="en-US" b="1" dirty="0"/>
              <a:t>by covalent bond </a:t>
            </a:r>
            <a:r>
              <a:rPr lang="sr-Latn-RS" dirty="0"/>
              <a:t>using high energy released by</a:t>
            </a:r>
            <a:r>
              <a:rPr lang="en-US" dirty="0"/>
              <a:t> </a:t>
            </a:r>
            <a:r>
              <a:rPr lang="sr-Latn-RS" dirty="0"/>
              <a:t>hydrolysis of </a:t>
            </a:r>
            <a:r>
              <a:rPr lang="sr-Latn-RS" b="1" dirty="0"/>
              <a:t>high energy bond of ATP</a:t>
            </a:r>
            <a:r>
              <a:rPr lang="en-US" b="1" dirty="0"/>
              <a:t> (</a:t>
            </a:r>
            <a:r>
              <a:rPr lang="sr-Latn-RS" b="1" dirty="0"/>
              <a:t>synthetase</a:t>
            </a:r>
            <a:r>
              <a:rPr lang="en-US" b="1" dirty="0"/>
              <a:t>)</a:t>
            </a:r>
          </a:p>
          <a:p>
            <a:r>
              <a:rPr lang="sr-Latn-RS" dirty="0"/>
              <a:t>e.g.: Pyruvic acid is joined to CO2</a:t>
            </a:r>
            <a:r>
              <a:rPr lang="en-US" dirty="0"/>
              <a:t> </a:t>
            </a:r>
            <a:r>
              <a:rPr lang="sr-Latn-RS" dirty="0"/>
              <a:t>forming oxaloacetic acid </a:t>
            </a:r>
            <a:r>
              <a:rPr lang="en-US" dirty="0"/>
              <a:t>with</a:t>
            </a:r>
            <a:r>
              <a:rPr lang="sr-Latn-RS" dirty="0"/>
              <a:t> </a:t>
            </a:r>
            <a:r>
              <a:rPr lang="en-US" dirty="0"/>
              <a:t>the </a:t>
            </a:r>
            <a:r>
              <a:rPr lang="sr-Latn-RS" dirty="0"/>
              <a:t>aid of </a:t>
            </a:r>
            <a:r>
              <a:rPr lang="en-US" dirty="0"/>
              <a:t>pyruvate </a:t>
            </a:r>
            <a:r>
              <a:rPr lang="sr-Latn-RS" dirty="0"/>
              <a:t>carboxylase enzyme. (5)</a:t>
            </a:r>
          </a:p>
        </p:txBody>
      </p:sp>
    </p:spTree>
    <p:extLst>
      <p:ext uri="{BB962C8B-B14F-4D97-AF65-F5344CB8AC3E}">
        <p14:creationId xmlns:p14="http://schemas.microsoft.com/office/powerpoint/2010/main" val="18973905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161DBD-442D-8CC8-5C60-E5B563714B02}"/>
              </a:ext>
            </a:extLst>
          </p:cNvPr>
          <p:cNvSpPr txBox="1"/>
          <p:nvPr/>
        </p:nvSpPr>
        <p:spPr>
          <a:xfrm>
            <a:off x="3569449" y="-67302"/>
            <a:ext cx="2005101" cy="461665"/>
          </a:xfrm>
          <a:prstGeom prst="rect">
            <a:avLst/>
          </a:prstGeom>
          <a:noFill/>
        </p:spPr>
        <p:txBody>
          <a:bodyPr wrap="none" rtlCol="0">
            <a:spAutoFit/>
          </a:bodyPr>
          <a:lstStyle/>
          <a:p>
            <a:r>
              <a:rPr lang="en-US" sz="2400" b="1" dirty="0"/>
              <a:t>ENZYMOLOGY</a:t>
            </a:r>
            <a:endParaRPr lang="sr-Latn-RS" sz="2400" b="1" dirty="0"/>
          </a:p>
        </p:txBody>
      </p:sp>
      <p:pic>
        <p:nvPicPr>
          <p:cNvPr id="3" name="Picture 2">
            <a:extLst>
              <a:ext uri="{FF2B5EF4-FFF2-40B4-BE49-F238E27FC236}">
                <a16:creationId xmlns:a16="http://schemas.microsoft.com/office/drawing/2014/main" id="{1D8A184A-E21B-1C59-153C-7D526C9D1A13}"/>
              </a:ext>
            </a:extLst>
          </p:cNvPr>
          <p:cNvPicPr>
            <a:picLocks noChangeAspect="1"/>
          </p:cNvPicPr>
          <p:nvPr/>
        </p:nvPicPr>
        <p:blipFill rotWithShape="1">
          <a:blip r:embed="rId2"/>
          <a:srcRect t="9754" b="9310"/>
          <a:stretch/>
        </p:blipFill>
        <p:spPr>
          <a:xfrm>
            <a:off x="0" y="670560"/>
            <a:ext cx="9144000" cy="5547360"/>
          </a:xfrm>
          <a:prstGeom prst="rect">
            <a:avLst/>
          </a:prstGeom>
        </p:spPr>
      </p:pic>
      <p:sp>
        <p:nvSpPr>
          <p:cNvPr id="4" name="TextBox 3">
            <a:extLst>
              <a:ext uri="{FF2B5EF4-FFF2-40B4-BE49-F238E27FC236}">
                <a16:creationId xmlns:a16="http://schemas.microsoft.com/office/drawing/2014/main" id="{7EE5B422-A9A2-4A05-B20B-8A50AB75EFD2}"/>
              </a:ext>
            </a:extLst>
          </p:cNvPr>
          <p:cNvSpPr txBox="1"/>
          <p:nvPr/>
        </p:nvSpPr>
        <p:spPr>
          <a:xfrm>
            <a:off x="2743719" y="301629"/>
            <a:ext cx="3792898" cy="461665"/>
          </a:xfrm>
          <a:prstGeom prst="rect">
            <a:avLst/>
          </a:prstGeom>
          <a:noFill/>
        </p:spPr>
        <p:txBody>
          <a:bodyPr wrap="none" rtlCol="0">
            <a:spAutoFit/>
          </a:bodyPr>
          <a:lstStyle/>
          <a:p>
            <a:r>
              <a:rPr lang="en-US" sz="2400" b="1" dirty="0"/>
              <a:t>CLASIFICATION OF ENZYMES</a:t>
            </a:r>
            <a:endParaRPr lang="sr-Latn-RS" sz="2400" b="1" dirty="0"/>
          </a:p>
        </p:txBody>
      </p:sp>
    </p:spTree>
    <p:extLst>
      <p:ext uri="{BB962C8B-B14F-4D97-AF65-F5344CB8AC3E}">
        <p14:creationId xmlns:p14="http://schemas.microsoft.com/office/powerpoint/2010/main" val="12175958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37757B2-C30F-E1B8-8D53-7CF77241C256}"/>
              </a:ext>
            </a:extLst>
          </p:cNvPr>
          <p:cNvSpPr txBox="1"/>
          <p:nvPr/>
        </p:nvSpPr>
        <p:spPr>
          <a:xfrm>
            <a:off x="0" y="0"/>
            <a:ext cx="9144000" cy="2954655"/>
          </a:xfrm>
          <a:prstGeom prst="rect">
            <a:avLst/>
          </a:prstGeom>
          <a:noFill/>
        </p:spPr>
        <p:txBody>
          <a:bodyPr wrap="square">
            <a:spAutoFit/>
          </a:bodyPr>
          <a:lstStyle/>
          <a:p>
            <a:pPr algn="ctr"/>
            <a:r>
              <a:rPr lang="en-US" sz="2400" b="1" dirty="0"/>
              <a:t>ENZYME KINETICS </a:t>
            </a:r>
          </a:p>
          <a:p>
            <a:pPr algn="ctr"/>
            <a:r>
              <a:rPr lang="en-US" b="1" dirty="0"/>
              <a:t>FACTORS AFFECTING ENZYME ACTIVITY</a:t>
            </a:r>
          </a:p>
          <a:p>
            <a:endParaRPr lang="en-US" dirty="0"/>
          </a:p>
          <a:p>
            <a:r>
              <a:rPr lang="en-US" dirty="0"/>
              <a:t>The enzyme activity is measured by the rate of the reaction.</a:t>
            </a:r>
          </a:p>
          <a:p>
            <a:endParaRPr lang="en-US" dirty="0"/>
          </a:p>
          <a:p>
            <a:r>
              <a:rPr lang="en-US" b="1" dirty="0"/>
              <a:t>Rate of reaction (Turnover or velocity</a:t>
            </a:r>
            <a:r>
              <a:rPr lang="en-US" dirty="0"/>
              <a:t>): is the number of moles of substrate converted to product per second (mol/s).</a:t>
            </a:r>
          </a:p>
          <a:p>
            <a:r>
              <a:rPr lang="en-US" b="1" dirty="0"/>
              <a:t>1 Katal</a:t>
            </a:r>
            <a:r>
              <a:rPr lang="en-US" dirty="0"/>
              <a:t>: the amount of enzyme required to increase the turnover by 1mol/s.</a:t>
            </a:r>
          </a:p>
          <a:p>
            <a:r>
              <a:rPr lang="en-US" b="1" dirty="0"/>
              <a:t>IU</a:t>
            </a:r>
            <a:r>
              <a:rPr lang="en-US" dirty="0"/>
              <a:t>: the amount of enzymes that catalyze the conversion of 1 π mol of the substrate to product per minute</a:t>
            </a:r>
            <a:endParaRPr lang="sr-Latn-RS" dirty="0"/>
          </a:p>
        </p:txBody>
      </p:sp>
      <p:sp>
        <p:nvSpPr>
          <p:cNvPr id="8" name="TextBox 7">
            <a:extLst>
              <a:ext uri="{FF2B5EF4-FFF2-40B4-BE49-F238E27FC236}">
                <a16:creationId xmlns:a16="http://schemas.microsoft.com/office/drawing/2014/main" id="{449CFC15-F060-C8FE-4403-A09BE727EE55}"/>
              </a:ext>
            </a:extLst>
          </p:cNvPr>
          <p:cNvSpPr txBox="1"/>
          <p:nvPr/>
        </p:nvSpPr>
        <p:spPr>
          <a:xfrm>
            <a:off x="1507428" y="3429000"/>
            <a:ext cx="7837714" cy="646331"/>
          </a:xfrm>
          <a:prstGeom prst="rect">
            <a:avLst/>
          </a:prstGeom>
          <a:noFill/>
        </p:spPr>
        <p:txBody>
          <a:bodyPr wrap="square">
            <a:spAutoFit/>
          </a:bodyPr>
          <a:lstStyle/>
          <a:p>
            <a:endParaRPr lang="en-US" b="1" dirty="0"/>
          </a:p>
          <a:p>
            <a:r>
              <a:rPr lang="en-US" b="1" dirty="0"/>
              <a:t>Factors affecting the rate of enzyme-catalyzed reactions</a:t>
            </a:r>
            <a:endParaRPr lang="sr-Latn-RS" b="1" dirty="0"/>
          </a:p>
        </p:txBody>
      </p:sp>
      <p:sp>
        <p:nvSpPr>
          <p:cNvPr id="10" name="TextBox 9">
            <a:extLst>
              <a:ext uri="{FF2B5EF4-FFF2-40B4-BE49-F238E27FC236}">
                <a16:creationId xmlns:a16="http://schemas.microsoft.com/office/drawing/2014/main" id="{227A2FAB-5414-B7A9-8E7F-918707941AEA}"/>
              </a:ext>
            </a:extLst>
          </p:cNvPr>
          <p:cNvSpPr txBox="1"/>
          <p:nvPr/>
        </p:nvSpPr>
        <p:spPr>
          <a:xfrm>
            <a:off x="2233749" y="4174344"/>
            <a:ext cx="4676502" cy="2585323"/>
          </a:xfrm>
          <a:prstGeom prst="rect">
            <a:avLst/>
          </a:prstGeom>
          <a:noFill/>
        </p:spPr>
        <p:txBody>
          <a:bodyPr wrap="square">
            <a:spAutoFit/>
          </a:bodyPr>
          <a:lstStyle/>
          <a:p>
            <a:pPr marL="342900" indent="-342900">
              <a:buAutoNum type="arabicParenBoth"/>
            </a:pPr>
            <a:r>
              <a:rPr lang="en-US" dirty="0"/>
              <a:t>The enzyme concentration </a:t>
            </a:r>
          </a:p>
          <a:p>
            <a:pPr marL="342900" indent="-342900">
              <a:buAutoNum type="arabicParenBoth"/>
            </a:pPr>
            <a:endParaRPr lang="en-US" dirty="0"/>
          </a:p>
          <a:p>
            <a:r>
              <a:rPr lang="en-US" dirty="0"/>
              <a:t>(2) The substrate concentration</a:t>
            </a:r>
          </a:p>
          <a:p>
            <a:endParaRPr lang="en-US" dirty="0"/>
          </a:p>
          <a:p>
            <a:r>
              <a:rPr lang="en-US" dirty="0"/>
              <a:t>(3) The inhibitors and activators</a:t>
            </a:r>
          </a:p>
          <a:p>
            <a:endParaRPr lang="en-US" dirty="0"/>
          </a:p>
          <a:p>
            <a:r>
              <a:rPr lang="en-US" dirty="0"/>
              <a:t>(4) pH</a:t>
            </a:r>
          </a:p>
          <a:p>
            <a:endParaRPr lang="en-US" dirty="0"/>
          </a:p>
          <a:p>
            <a:r>
              <a:rPr lang="en-US" dirty="0"/>
              <a:t>(5) Temperature</a:t>
            </a:r>
            <a:endParaRPr lang="sr-Latn-RS" dirty="0"/>
          </a:p>
        </p:txBody>
      </p:sp>
      <p:sp>
        <p:nvSpPr>
          <p:cNvPr id="12" name="TextBox 11">
            <a:extLst>
              <a:ext uri="{FF2B5EF4-FFF2-40B4-BE49-F238E27FC236}">
                <a16:creationId xmlns:a16="http://schemas.microsoft.com/office/drawing/2014/main" id="{8D7EE3EA-4A34-1AE7-7CA7-685E60E00607}"/>
              </a:ext>
            </a:extLst>
          </p:cNvPr>
          <p:cNvSpPr txBox="1"/>
          <p:nvPr/>
        </p:nvSpPr>
        <p:spPr>
          <a:xfrm>
            <a:off x="1" y="3006821"/>
            <a:ext cx="9143999" cy="646331"/>
          </a:xfrm>
          <a:prstGeom prst="rect">
            <a:avLst/>
          </a:prstGeom>
          <a:noFill/>
        </p:spPr>
        <p:txBody>
          <a:bodyPr wrap="square">
            <a:spAutoFit/>
          </a:bodyPr>
          <a:lstStyle/>
          <a:p>
            <a:r>
              <a:rPr lang="en-US" b="1" dirty="0"/>
              <a:t>Enzyme kinetics </a:t>
            </a:r>
            <a:r>
              <a:rPr lang="en-US" dirty="0"/>
              <a:t>is a branch of enzymology that deals with the factors affecting the rate of enzyme-catalyzed reactions. </a:t>
            </a:r>
            <a:endParaRPr lang="sr-Latn-RS" dirty="0"/>
          </a:p>
        </p:txBody>
      </p:sp>
    </p:spTree>
    <p:extLst>
      <p:ext uri="{BB962C8B-B14F-4D97-AF65-F5344CB8AC3E}">
        <p14:creationId xmlns:p14="http://schemas.microsoft.com/office/powerpoint/2010/main" val="27509460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99E652-9E61-E2A6-8D73-908A47BAA63A}"/>
              </a:ext>
            </a:extLst>
          </p:cNvPr>
          <p:cNvPicPr>
            <a:picLocks noChangeAspect="1"/>
          </p:cNvPicPr>
          <p:nvPr/>
        </p:nvPicPr>
        <p:blipFill>
          <a:blip r:embed="rId2"/>
          <a:stretch>
            <a:fillRect/>
          </a:stretch>
        </p:blipFill>
        <p:spPr>
          <a:xfrm>
            <a:off x="754602" y="696561"/>
            <a:ext cx="7359588" cy="5871132"/>
          </a:xfrm>
          <a:prstGeom prst="rect">
            <a:avLst/>
          </a:prstGeom>
        </p:spPr>
      </p:pic>
    </p:spTree>
    <p:extLst>
      <p:ext uri="{BB962C8B-B14F-4D97-AF65-F5344CB8AC3E}">
        <p14:creationId xmlns:p14="http://schemas.microsoft.com/office/powerpoint/2010/main" val="4339766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AFB741E-555F-B315-B820-32E3ABE4475D}"/>
              </a:ext>
            </a:extLst>
          </p:cNvPr>
          <p:cNvSpPr txBox="1"/>
          <p:nvPr/>
        </p:nvSpPr>
        <p:spPr>
          <a:xfrm>
            <a:off x="79900" y="806907"/>
            <a:ext cx="9064100" cy="1754326"/>
          </a:xfrm>
          <a:prstGeom prst="rect">
            <a:avLst/>
          </a:prstGeom>
          <a:noFill/>
        </p:spPr>
        <p:txBody>
          <a:bodyPr wrap="square">
            <a:spAutoFit/>
          </a:bodyPr>
          <a:lstStyle/>
          <a:p>
            <a:r>
              <a:rPr lang="en-US" b="1" dirty="0"/>
              <a:t>ENZYME CONCENTRATION</a:t>
            </a:r>
          </a:p>
          <a:p>
            <a:endParaRPr lang="en-US" dirty="0"/>
          </a:p>
          <a:p>
            <a:r>
              <a:rPr lang="en-US" dirty="0"/>
              <a:t>If we keep the </a:t>
            </a:r>
            <a:r>
              <a:rPr lang="en-US" b="1" dirty="0"/>
              <a:t>concentration of the substrate constant </a:t>
            </a:r>
            <a:r>
              <a:rPr lang="en-US" dirty="0"/>
              <a:t>and </a:t>
            </a:r>
            <a:r>
              <a:rPr lang="en-US" b="1" dirty="0"/>
              <a:t>increase the concentration </a:t>
            </a:r>
            <a:r>
              <a:rPr lang="en-US" dirty="0"/>
              <a:t>of the </a:t>
            </a:r>
            <a:r>
              <a:rPr lang="en-US" b="1" dirty="0"/>
              <a:t>enzyme</a:t>
            </a:r>
            <a:r>
              <a:rPr lang="en-US" dirty="0"/>
              <a:t>, the </a:t>
            </a:r>
            <a:r>
              <a:rPr lang="en-US" b="1" dirty="0"/>
              <a:t>rate of reaction increases linearly </a:t>
            </a:r>
            <a:r>
              <a:rPr lang="en-US" dirty="0"/>
              <a:t>until the substrate is available. </a:t>
            </a:r>
          </a:p>
          <a:p>
            <a:endParaRPr lang="en-US" dirty="0"/>
          </a:p>
          <a:p>
            <a:r>
              <a:rPr lang="en-US" dirty="0"/>
              <a:t>Above this point, the concentration of the substrate is a limiting factor.</a:t>
            </a:r>
          </a:p>
        </p:txBody>
      </p:sp>
      <p:sp>
        <p:nvSpPr>
          <p:cNvPr id="5" name="TextBox 4">
            <a:extLst>
              <a:ext uri="{FF2B5EF4-FFF2-40B4-BE49-F238E27FC236}">
                <a16:creationId xmlns:a16="http://schemas.microsoft.com/office/drawing/2014/main" id="{88629254-54A6-9518-64AE-DCFDEFFF964E}"/>
              </a:ext>
            </a:extLst>
          </p:cNvPr>
          <p:cNvSpPr txBox="1"/>
          <p:nvPr/>
        </p:nvSpPr>
        <p:spPr>
          <a:xfrm>
            <a:off x="2365900" y="63013"/>
            <a:ext cx="4572000" cy="646331"/>
          </a:xfrm>
          <a:prstGeom prst="rect">
            <a:avLst/>
          </a:prstGeom>
          <a:noFill/>
        </p:spPr>
        <p:txBody>
          <a:bodyPr wrap="square">
            <a:spAutoFit/>
          </a:bodyPr>
          <a:lstStyle/>
          <a:p>
            <a:pPr algn="ctr"/>
            <a:r>
              <a:rPr lang="en-US" b="1" dirty="0"/>
              <a:t>ENZYME KINETICS </a:t>
            </a:r>
          </a:p>
          <a:p>
            <a:pPr algn="ctr"/>
            <a:r>
              <a:rPr lang="en-US" b="1" dirty="0"/>
              <a:t>FACTORS AFFECTING ENZYME ACTIVITY</a:t>
            </a:r>
          </a:p>
        </p:txBody>
      </p:sp>
      <p:pic>
        <p:nvPicPr>
          <p:cNvPr id="6" name="Picture 5">
            <a:extLst>
              <a:ext uri="{FF2B5EF4-FFF2-40B4-BE49-F238E27FC236}">
                <a16:creationId xmlns:a16="http://schemas.microsoft.com/office/drawing/2014/main" id="{1FA9FDD9-7425-F058-6157-6A6595357E06}"/>
              </a:ext>
            </a:extLst>
          </p:cNvPr>
          <p:cNvPicPr>
            <a:picLocks noChangeAspect="1"/>
          </p:cNvPicPr>
          <p:nvPr/>
        </p:nvPicPr>
        <p:blipFill rotWithShape="1">
          <a:blip r:embed="rId2"/>
          <a:srcRect l="3552" t="54500" r="49849" b="3614"/>
          <a:stretch/>
        </p:blipFill>
        <p:spPr>
          <a:xfrm>
            <a:off x="1500326" y="3222594"/>
            <a:ext cx="5921406" cy="3364637"/>
          </a:xfrm>
          <a:prstGeom prst="rect">
            <a:avLst/>
          </a:prstGeom>
        </p:spPr>
      </p:pic>
    </p:spTree>
    <p:extLst>
      <p:ext uri="{BB962C8B-B14F-4D97-AF65-F5344CB8AC3E}">
        <p14:creationId xmlns:p14="http://schemas.microsoft.com/office/powerpoint/2010/main" val="294916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61B208-56E8-739E-93FA-1BF41F2CB893}"/>
              </a:ext>
            </a:extLst>
          </p:cNvPr>
          <p:cNvSpPr txBox="1"/>
          <p:nvPr/>
        </p:nvSpPr>
        <p:spPr>
          <a:xfrm>
            <a:off x="102093" y="760805"/>
            <a:ext cx="4572000" cy="369332"/>
          </a:xfrm>
          <a:prstGeom prst="rect">
            <a:avLst/>
          </a:prstGeom>
          <a:noFill/>
        </p:spPr>
        <p:txBody>
          <a:bodyPr wrap="square">
            <a:spAutoFit/>
          </a:bodyPr>
          <a:lstStyle/>
          <a:p>
            <a:r>
              <a:rPr lang="sr-Latn-RS" b="1" dirty="0"/>
              <a:t>METABOLISM</a:t>
            </a:r>
          </a:p>
        </p:txBody>
      </p:sp>
      <p:sp>
        <p:nvSpPr>
          <p:cNvPr id="5" name="TextBox 4">
            <a:extLst>
              <a:ext uri="{FF2B5EF4-FFF2-40B4-BE49-F238E27FC236}">
                <a16:creationId xmlns:a16="http://schemas.microsoft.com/office/drawing/2014/main" id="{05A8ED67-6254-5E45-84EE-5A3CB45B1365}"/>
              </a:ext>
            </a:extLst>
          </p:cNvPr>
          <p:cNvSpPr txBox="1"/>
          <p:nvPr/>
        </p:nvSpPr>
        <p:spPr>
          <a:xfrm>
            <a:off x="2388093" y="0"/>
            <a:ext cx="5845945" cy="461665"/>
          </a:xfrm>
          <a:prstGeom prst="rect">
            <a:avLst/>
          </a:prstGeom>
          <a:noFill/>
        </p:spPr>
        <p:txBody>
          <a:bodyPr wrap="square">
            <a:spAutoFit/>
          </a:bodyPr>
          <a:lstStyle/>
          <a:p>
            <a:r>
              <a:rPr lang="sr-Latn-RS" sz="2400" b="1" dirty="0"/>
              <a:t>PRINCIPAL AREAS OF BIOCHEMISTRY</a:t>
            </a:r>
          </a:p>
        </p:txBody>
      </p:sp>
      <p:sp>
        <p:nvSpPr>
          <p:cNvPr id="7" name="TextBox 6">
            <a:extLst>
              <a:ext uri="{FF2B5EF4-FFF2-40B4-BE49-F238E27FC236}">
                <a16:creationId xmlns:a16="http://schemas.microsoft.com/office/drawing/2014/main" id="{B12EDB90-0399-B2AF-8515-218E431C20AC}"/>
              </a:ext>
            </a:extLst>
          </p:cNvPr>
          <p:cNvSpPr txBox="1"/>
          <p:nvPr/>
        </p:nvSpPr>
        <p:spPr>
          <a:xfrm>
            <a:off x="1" y="1245378"/>
            <a:ext cx="9144000" cy="4801314"/>
          </a:xfrm>
          <a:prstGeom prst="rect">
            <a:avLst/>
          </a:prstGeom>
          <a:noFill/>
        </p:spPr>
        <p:txBody>
          <a:bodyPr wrap="square">
            <a:spAutoFit/>
          </a:bodyPr>
          <a:lstStyle/>
          <a:p>
            <a:r>
              <a:rPr lang="en-US" b="1" dirty="0"/>
              <a:t>Carbohydrates, lipids, and proteins </a:t>
            </a:r>
            <a:r>
              <a:rPr lang="en-US" dirty="0"/>
              <a:t>are the primary co</a:t>
            </a:r>
            <a:r>
              <a:rPr lang="sr-Latn-RS" dirty="0"/>
              <a:t>mponents </a:t>
            </a:r>
            <a:r>
              <a:rPr lang="en-US" dirty="0"/>
              <a:t>of our food</a:t>
            </a:r>
            <a:r>
              <a:rPr lang="sr-Latn-RS" dirty="0"/>
              <a:t> used as a main </a:t>
            </a:r>
            <a:r>
              <a:rPr lang="sr-Latn-RS" b="1" dirty="0"/>
              <a:t>source of energy </a:t>
            </a:r>
            <a:r>
              <a:rPr lang="sr-Latn-RS" dirty="0"/>
              <a:t>by the human body</a:t>
            </a:r>
            <a:r>
              <a:rPr lang="en-US" dirty="0"/>
              <a:t>. </a:t>
            </a:r>
            <a:endParaRPr lang="sr-Latn-RS" dirty="0"/>
          </a:p>
          <a:p>
            <a:endParaRPr lang="sr-Latn-RS" dirty="0"/>
          </a:p>
          <a:p>
            <a:r>
              <a:rPr lang="en-US" dirty="0"/>
              <a:t>These macromolecules</a:t>
            </a:r>
            <a:r>
              <a:rPr lang="sr-Latn-RS" dirty="0"/>
              <a:t> are first </a:t>
            </a:r>
            <a:r>
              <a:rPr lang="en-US" dirty="0"/>
              <a:t>broken down into </a:t>
            </a:r>
            <a:r>
              <a:rPr lang="sr-Latn-RS" dirty="0"/>
              <a:t>monomeric molecules</a:t>
            </a:r>
            <a:r>
              <a:rPr lang="en-US" dirty="0"/>
              <a:t>, such as carbohydrates into monosaccharides and proteins into amino acids. This process, known as digestion or </a:t>
            </a:r>
            <a:r>
              <a:rPr lang="en-US" b="1" dirty="0"/>
              <a:t>primary metabolism</a:t>
            </a:r>
            <a:r>
              <a:rPr lang="en-US" dirty="0"/>
              <a:t>, occurs in the gastrointestinal tract. </a:t>
            </a:r>
            <a:endParaRPr lang="sr-Latn-RS" dirty="0"/>
          </a:p>
          <a:p>
            <a:endParaRPr lang="sr-Latn-RS" dirty="0"/>
          </a:p>
          <a:p>
            <a:r>
              <a:rPr lang="en-US" dirty="0"/>
              <a:t>The</a:t>
            </a:r>
            <a:r>
              <a:rPr lang="sr-Latn-RS" dirty="0"/>
              <a:t>se monomeric</a:t>
            </a:r>
            <a:r>
              <a:rPr lang="en-US" dirty="0"/>
              <a:t> molecules are further broken down and </a:t>
            </a:r>
            <a:r>
              <a:rPr lang="en-US" b="1" dirty="0"/>
              <a:t>oxidized to carbon dioxide </a:t>
            </a:r>
            <a:r>
              <a:rPr lang="en-US" dirty="0"/>
              <a:t>after absorption</a:t>
            </a:r>
            <a:r>
              <a:rPr lang="sr-Latn-RS" dirty="0"/>
              <a:t> and </a:t>
            </a:r>
            <a:r>
              <a:rPr lang="sr-Latn-RS" b="1" dirty="0"/>
              <a:t>reducing equivalents </a:t>
            </a:r>
            <a:r>
              <a:rPr lang="en-US" b="1" dirty="0"/>
              <a:t>NADH</a:t>
            </a:r>
            <a:r>
              <a:rPr lang="sr-Latn-RS" b="1" dirty="0"/>
              <a:t>+H+ and</a:t>
            </a:r>
            <a:r>
              <a:rPr lang="en-US" b="1" dirty="0"/>
              <a:t> FADH2 are produced</a:t>
            </a:r>
            <a:r>
              <a:rPr lang="en-US" dirty="0"/>
              <a:t> during this</a:t>
            </a:r>
            <a:r>
              <a:rPr lang="sr-Latn-RS" dirty="0"/>
              <a:t> </a:t>
            </a:r>
            <a:r>
              <a:rPr lang="en-US" dirty="0"/>
              <a:t>secondary metabolism known as </a:t>
            </a:r>
            <a:r>
              <a:rPr lang="en-US" b="1" dirty="0"/>
              <a:t>intermediary metabolism</a:t>
            </a:r>
            <a:r>
              <a:rPr lang="en-US" dirty="0"/>
              <a:t>. </a:t>
            </a:r>
            <a:endParaRPr lang="sr-Latn-RS" dirty="0"/>
          </a:p>
          <a:p>
            <a:endParaRPr lang="sr-Latn-RS" dirty="0"/>
          </a:p>
          <a:p>
            <a:r>
              <a:rPr lang="en-US" dirty="0"/>
              <a:t>Finally, these reducing equivalents reach the </a:t>
            </a:r>
            <a:r>
              <a:rPr lang="en-US" b="1" dirty="0"/>
              <a:t>mitochondrial electron transport chain </a:t>
            </a:r>
            <a:r>
              <a:rPr lang="en-US" dirty="0"/>
              <a:t>and are </a:t>
            </a:r>
            <a:r>
              <a:rPr lang="en-US" b="1" dirty="0"/>
              <a:t>oxidized to water</a:t>
            </a:r>
            <a:r>
              <a:rPr lang="sr-Latn-RS" b="1" dirty="0"/>
              <a:t> and </a:t>
            </a:r>
            <a:r>
              <a:rPr lang="en-US" b="1" dirty="0"/>
              <a:t>energy is stored </a:t>
            </a:r>
            <a:r>
              <a:rPr lang="sr-Latn-RS" b="1" dirty="0"/>
              <a:t>in the form of </a:t>
            </a:r>
            <a:r>
              <a:rPr lang="en-US" b="1" dirty="0"/>
              <a:t>ATP</a:t>
            </a:r>
            <a:r>
              <a:rPr lang="en-US" dirty="0"/>
              <a:t>. This is referred to as </a:t>
            </a:r>
            <a:r>
              <a:rPr lang="en-US" b="1" dirty="0"/>
              <a:t>tertiary metabolism. </a:t>
            </a:r>
            <a:endParaRPr lang="sr-Latn-RS" b="1" dirty="0"/>
          </a:p>
          <a:p>
            <a:endParaRPr lang="sr-Latn-RS" dirty="0"/>
          </a:p>
          <a:p>
            <a:r>
              <a:rPr lang="en-US" dirty="0"/>
              <a:t>Metabolism is the sum of </a:t>
            </a:r>
            <a:r>
              <a:rPr lang="en-US" b="1" dirty="0"/>
              <a:t>all chemical changes </a:t>
            </a:r>
            <a:r>
              <a:rPr lang="sr-Latn-RS" b="1" dirty="0"/>
              <a:t>of the macromolecules </a:t>
            </a:r>
            <a:r>
              <a:rPr lang="en-US" dirty="0"/>
              <a:t>that occur within the body, including </a:t>
            </a:r>
            <a:r>
              <a:rPr lang="en-US" b="1" dirty="0"/>
              <a:t>synthesis (anabolism) and degradation (catabolism</a:t>
            </a:r>
            <a:r>
              <a:rPr lang="en-US" dirty="0"/>
              <a:t>).</a:t>
            </a:r>
            <a:endParaRPr lang="sr-Latn-RS" dirty="0"/>
          </a:p>
        </p:txBody>
      </p:sp>
    </p:spTree>
    <p:extLst>
      <p:ext uri="{BB962C8B-B14F-4D97-AF65-F5344CB8AC3E}">
        <p14:creationId xmlns:p14="http://schemas.microsoft.com/office/powerpoint/2010/main" val="39153249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629254-54A6-9518-64AE-DCFDEFFF964E}"/>
              </a:ext>
            </a:extLst>
          </p:cNvPr>
          <p:cNvSpPr txBox="1"/>
          <p:nvPr/>
        </p:nvSpPr>
        <p:spPr>
          <a:xfrm>
            <a:off x="2365900" y="63013"/>
            <a:ext cx="4572000" cy="646331"/>
          </a:xfrm>
          <a:prstGeom prst="rect">
            <a:avLst/>
          </a:prstGeom>
          <a:noFill/>
        </p:spPr>
        <p:txBody>
          <a:bodyPr wrap="square">
            <a:spAutoFit/>
          </a:bodyPr>
          <a:lstStyle/>
          <a:p>
            <a:pPr algn="ctr"/>
            <a:r>
              <a:rPr lang="en-US" b="1" dirty="0"/>
              <a:t>ENZYME KINETICS </a:t>
            </a:r>
          </a:p>
          <a:p>
            <a:pPr algn="ctr"/>
            <a:r>
              <a:rPr lang="en-US" b="1" dirty="0"/>
              <a:t>FACTORS AFFECTING ENZYME ACTIVITY</a:t>
            </a:r>
          </a:p>
        </p:txBody>
      </p:sp>
      <p:pic>
        <p:nvPicPr>
          <p:cNvPr id="2" name="Picture 1">
            <a:extLst>
              <a:ext uri="{FF2B5EF4-FFF2-40B4-BE49-F238E27FC236}">
                <a16:creationId xmlns:a16="http://schemas.microsoft.com/office/drawing/2014/main" id="{F947D3E2-5933-8E76-9C92-E72DCB7883A6}"/>
              </a:ext>
            </a:extLst>
          </p:cNvPr>
          <p:cNvPicPr>
            <a:picLocks noChangeAspect="1"/>
          </p:cNvPicPr>
          <p:nvPr/>
        </p:nvPicPr>
        <p:blipFill rotWithShape="1">
          <a:blip r:embed="rId2"/>
          <a:srcRect l="50000" t="52382" r="2948" b="5429"/>
          <a:stretch/>
        </p:blipFill>
        <p:spPr>
          <a:xfrm>
            <a:off x="2157274" y="3568824"/>
            <a:ext cx="5877018" cy="3107184"/>
          </a:xfrm>
          <a:prstGeom prst="rect">
            <a:avLst/>
          </a:prstGeom>
        </p:spPr>
      </p:pic>
      <p:sp>
        <p:nvSpPr>
          <p:cNvPr id="6" name="TextBox 5">
            <a:extLst>
              <a:ext uri="{FF2B5EF4-FFF2-40B4-BE49-F238E27FC236}">
                <a16:creationId xmlns:a16="http://schemas.microsoft.com/office/drawing/2014/main" id="{3062967D-4C5F-5461-3208-C3522A96432B}"/>
              </a:ext>
            </a:extLst>
          </p:cNvPr>
          <p:cNvSpPr txBox="1"/>
          <p:nvPr/>
        </p:nvSpPr>
        <p:spPr>
          <a:xfrm>
            <a:off x="0" y="789243"/>
            <a:ext cx="9072979" cy="2585323"/>
          </a:xfrm>
          <a:prstGeom prst="rect">
            <a:avLst/>
          </a:prstGeom>
          <a:noFill/>
        </p:spPr>
        <p:txBody>
          <a:bodyPr wrap="square">
            <a:spAutoFit/>
          </a:bodyPr>
          <a:lstStyle/>
          <a:p>
            <a:r>
              <a:rPr lang="en-US" b="1" dirty="0"/>
              <a:t>SUBSTRATE CONCENTRATION</a:t>
            </a:r>
          </a:p>
          <a:p>
            <a:endParaRPr lang="en-US" dirty="0"/>
          </a:p>
          <a:p>
            <a:r>
              <a:rPr lang="en-US" dirty="0"/>
              <a:t>If we keep the concentration of the enzyme constant and increase the concentration of the substrate, initially, the rate increases linearly with substrate concentration but</a:t>
            </a:r>
          </a:p>
          <a:p>
            <a:endParaRPr lang="en-US" dirty="0"/>
          </a:p>
          <a:p>
            <a:r>
              <a:rPr lang="en-US" dirty="0"/>
              <a:t>At a certain substrate concentration, the rate levels out and remains constant, since all enzymes are saturated with the substrates ( there are no free active sites of enzymes to bind to the substrate)</a:t>
            </a:r>
          </a:p>
          <a:p>
            <a:endParaRPr lang="en-US" dirty="0"/>
          </a:p>
        </p:txBody>
      </p:sp>
    </p:spTree>
    <p:extLst>
      <p:ext uri="{BB962C8B-B14F-4D97-AF65-F5344CB8AC3E}">
        <p14:creationId xmlns:p14="http://schemas.microsoft.com/office/powerpoint/2010/main" val="8102750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629254-54A6-9518-64AE-DCFDEFFF964E}"/>
              </a:ext>
            </a:extLst>
          </p:cNvPr>
          <p:cNvSpPr txBox="1"/>
          <p:nvPr/>
        </p:nvSpPr>
        <p:spPr>
          <a:xfrm>
            <a:off x="2365900" y="63013"/>
            <a:ext cx="4572000" cy="646331"/>
          </a:xfrm>
          <a:prstGeom prst="rect">
            <a:avLst/>
          </a:prstGeom>
          <a:noFill/>
        </p:spPr>
        <p:txBody>
          <a:bodyPr wrap="square">
            <a:spAutoFit/>
          </a:bodyPr>
          <a:lstStyle/>
          <a:p>
            <a:pPr algn="ctr"/>
            <a:r>
              <a:rPr lang="en-US" b="1" dirty="0"/>
              <a:t>ENZYME KINETICS </a:t>
            </a:r>
          </a:p>
          <a:p>
            <a:pPr algn="ctr"/>
            <a:r>
              <a:rPr lang="en-US" b="1" dirty="0"/>
              <a:t>FACTORS AFFECTING ENZYME ACTIVITY</a:t>
            </a:r>
          </a:p>
        </p:txBody>
      </p:sp>
      <p:sp>
        <p:nvSpPr>
          <p:cNvPr id="3" name="TextBox 2">
            <a:extLst>
              <a:ext uri="{FF2B5EF4-FFF2-40B4-BE49-F238E27FC236}">
                <a16:creationId xmlns:a16="http://schemas.microsoft.com/office/drawing/2014/main" id="{AF61A72D-B8DF-1756-B5E8-5A19DBC33E7C}"/>
              </a:ext>
            </a:extLst>
          </p:cNvPr>
          <p:cNvSpPr txBox="1"/>
          <p:nvPr/>
        </p:nvSpPr>
        <p:spPr>
          <a:xfrm>
            <a:off x="119848" y="798030"/>
            <a:ext cx="8904304" cy="646331"/>
          </a:xfrm>
          <a:prstGeom prst="rect">
            <a:avLst/>
          </a:prstGeom>
          <a:noFill/>
        </p:spPr>
        <p:txBody>
          <a:bodyPr wrap="square">
            <a:spAutoFit/>
          </a:bodyPr>
          <a:lstStyle/>
          <a:p>
            <a:r>
              <a:rPr lang="en-US" b="1" dirty="0"/>
              <a:t>TEMPERATURE</a:t>
            </a:r>
          </a:p>
          <a:p>
            <a:endParaRPr lang="en-US" dirty="0"/>
          </a:p>
        </p:txBody>
      </p:sp>
      <p:pic>
        <p:nvPicPr>
          <p:cNvPr id="4" name="Picture 3">
            <a:extLst>
              <a:ext uri="{FF2B5EF4-FFF2-40B4-BE49-F238E27FC236}">
                <a16:creationId xmlns:a16="http://schemas.microsoft.com/office/drawing/2014/main" id="{902505E8-8DB1-7ED7-7759-606B38DB6762}"/>
              </a:ext>
            </a:extLst>
          </p:cNvPr>
          <p:cNvPicPr>
            <a:picLocks noChangeAspect="1"/>
          </p:cNvPicPr>
          <p:nvPr/>
        </p:nvPicPr>
        <p:blipFill rotWithShape="1">
          <a:blip r:embed="rId2"/>
          <a:srcRect l="14854" t="53983" r="11844" b="6124"/>
          <a:stretch/>
        </p:blipFill>
        <p:spPr>
          <a:xfrm>
            <a:off x="5069150" y="4279037"/>
            <a:ext cx="3475364" cy="2366861"/>
          </a:xfrm>
          <a:prstGeom prst="rect">
            <a:avLst/>
          </a:prstGeom>
        </p:spPr>
      </p:pic>
      <p:pic>
        <p:nvPicPr>
          <p:cNvPr id="6" name="Picture 5">
            <a:extLst>
              <a:ext uri="{FF2B5EF4-FFF2-40B4-BE49-F238E27FC236}">
                <a16:creationId xmlns:a16="http://schemas.microsoft.com/office/drawing/2014/main" id="{5A721BAC-477E-2CD6-17B0-F9DCE533AAD6}"/>
              </a:ext>
            </a:extLst>
          </p:cNvPr>
          <p:cNvPicPr>
            <a:picLocks noChangeAspect="1"/>
          </p:cNvPicPr>
          <p:nvPr/>
        </p:nvPicPr>
        <p:blipFill rotWithShape="1">
          <a:blip r:embed="rId3"/>
          <a:srcRect l="3914" t="12462" r="50965" b="44896"/>
          <a:stretch/>
        </p:blipFill>
        <p:spPr>
          <a:xfrm>
            <a:off x="270770" y="4142395"/>
            <a:ext cx="4350058" cy="2503503"/>
          </a:xfrm>
          <a:prstGeom prst="rect">
            <a:avLst/>
          </a:prstGeom>
        </p:spPr>
      </p:pic>
      <p:sp>
        <p:nvSpPr>
          <p:cNvPr id="8" name="TextBox 7">
            <a:extLst>
              <a:ext uri="{FF2B5EF4-FFF2-40B4-BE49-F238E27FC236}">
                <a16:creationId xmlns:a16="http://schemas.microsoft.com/office/drawing/2014/main" id="{12022F6A-6B6C-DA64-096E-4156739E5BAB}"/>
              </a:ext>
            </a:extLst>
          </p:cNvPr>
          <p:cNvSpPr txBox="1"/>
          <p:nvPr/>
        </p:nvSpPr>
        <p:spPr>
          <a:xfrm>
            <a:off x="59924" y="1275141"/>
            <a:ext cx="9084076" cy="2031325"/>
          </a:xfrm>
          <a:prstGeom prst="rect">
            <a:avLst/>
          </a:prstGeom>
          <a:noFill/>
        </p:spPr>
        <p:txBody>
          <a:bodyPr wrap="square">
            <a:spAutoFit/>
          </a:bodyPr>
          <a:lstStyle/>
          <a:p>
            <a:r>
              <a:rPr lang="en-US" dirty="0"/>
              <a:t>The rate of an enzyme-catalyzed reaction increases by raising the temperature till it reaches a maximum activity at the optimum temperature (around 40°), after that the activity of the enzyme decreases.</a:t>
            </a:r>
          </a:p>
          <a:p>
            <a:endParaRPr lang="en-US" dirty="0"/>
          </a:p>
          <a:p>
            <a:r>
              <a:rPr lang="en-US" dirty="0"/>
              <a:t>At first, the rise of temperature increases the kinetic energy of the molecules, then above optimum temperature, gradual denaturation of the enzyme occurs with complete loss of catalytic activity at 70°C. </a:t>
            </a:r>
            <a:endParaRPr lang="sr-Latn-RS" dirty="0"/>
          </a:p>
        </p:txBody>
      </p:sp>
    </p:spTree>
    <p:extLst>
      <p:ext uri="{BB962C8B-B14F-4D97-AF65-F5344CB8AC3E}">
        <p14:creationId xmlns:p14="http://schemas.microsoft.com/office/powerpoint/2010/main" val="13547979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629254-54A6-9518-64AE-DCFDEFFF964E}"/>
              </a:ext>
            </a:extLst>
          </p:cNvPr>
          <p:cNvSpPr txBox="1"/>
          <p:nvPr/>
        </p:nvSpPr>
        <p:spPr>
          <a:xfrm>
            <a:off x="2365900" y="63013"/>
            <a:ext cx="4572000" cy="646331"/>
          </a:xfrm>
          <a:prstGeom prst="rect">
            <a:avLst/>
          </a:prstGeom>
          <a:noFill/>
        </p:spPr>
        <p:txBody>
          <a:bodyPr wrap="square">
            <a:spAutoFit/>
          </a:bodyPr>
          <a:lstStyle/>
          <a:p>
            <a:pPr algn="ctr"/>
            <a:r>
              <a:rPr lang="en-US" b="1" dirty="0"/>
              <a:t>ENZYME KINETICS </a:t>
            </a:r>
          </a:p>
          <a:p>
            <a:pPr algn="ctr"/>
            <a:r>
              <a:rPr lang="en-US" b="1" dirty="0"/>
              <a:t>FACTORS AFFECTING ENZYME ACTIVITY</a:t>
            </a:r>
          </a:p>
        </p:txBody>
      </p:sp>
      <p:sp>
        <p:nvSpPr>
          <p:cNvPr id="3" name="TextBox 2">
            <a:extLst>
              <a:ext uri="{FF2B5EF4-FFF2-40B4-BE49-F238E27FC236}">
                <a16:creationId xmlns:a16="http://schemas.microsoft.com/office/drawing/2014/main" id="{CB416380-488F-53F1-DF50-07BFF84BD92E}"/>
              </a:ext>
            </a:extLst>
          </p:cNvPr>
          <p:cNvSpPr txBox="1"/>
          <p:nvPr/>
        </p:nvSpPr>
        <p:spPr>
          <a:xfrm>
            <a:off x="55485" y="514035"/>
            <a:ext cx="9033029" cy="3416320"/>
          </a:xfrm>
          <a:prstGeom prst="rect">
            <a:avLst/>
          </a:prstGeom>
          <a:noFill/>
        </p:spPr>
        <p:txBody>
          <a:bodyPr wrap="square">
            <a:spAutoFit/>
          </a:bodyPr>
          <a:lstStyle/>
          <a:p>
            <a:endParaRPr lang="en-US" b="1" dirty="0"/>
          </a:p>
          <a:p>
            <a:r>
              <a:rPr lang="en-US" b="1" dirty="0"/>
              <a:t>pH</a:t>
            </a:r>
            <a:r>
              <a:rPr lang="en-US" dirty="0"/>
              <a:t>:</a:t>
            </a:r>
          </a:p>
          <a:p>
            <a:r>
              <a:rPr lang="en-US" dirty="0"/>
              <a:t>Any enzyme has an optimum pH, at which it shows maximum catalytic activity.</a:t>
            </a:r>
          </a:p>
          <a:p>
            <a:endParaRPr lang="en-US" dirty="0"/>
          </a:p>
          <a:p>
            <a:r>
              <a:rPr lang="en-US" dirty="0"/>
              <a:t>Small changes in pH can result in enzyme denaturation and loss of catalytic activity because the charge on acidic and basic amino acid residues located at the active site of the enzyme depends on </a:t>
            </a:r>
            <a:r>
              <a:rPr lang="en-US" dirty="0" err="1"/>
              <a:t>pH.</a:t>
            </a:r>
            <a:r>
              <a:rPr lang="en-US" dirty="0"/>
              <a:t> </a:t>
            </a:r>
          </a:p>
          <a:p>
            <a:r>
              <a:rPr lang="en-US" dirty="0"/>
              <a:t>Marked changes in pH produce conformational changes in protein structures (active site) that result in decreased enzyme activity</a:t>
            </a:r>
          </a:p>
          <a:p>
            <a:r>
              <a:rPr lang="en-US" dirty="0"/>
              <a:t> </a:t>
            </a:r>
          </a:p>
          <a:p>
            <a:r>
              <a:rPr lang="en-US" dirty="0"/>
              <a:t> Enzymes exhibit maximum activity over a very narrow pH range between 5 to 9, mostly  within the physiological range of 7.0-7.5</a:t>
            </a:r>
            <a:endParaRPr lang="sr-Latn-RS" dirty="0"/>
          </a:p>
        </p:txBody>
      </p:sp>
      <p:sp>
        <p:nvSpPr>
          <p:cNvPr id="6" name="TextBox 5">
            <a:extLst>
              <a:ext uri="{FF2B5EF4-FFF2-40B4-BE49-F238E27FC236}">
                <a16:creationId xmlns:a16="http://schemas.microsoft.com/office/drawing/2014/main" id="{C48656FD-4B4F-ABDE-6AFE-CC1C98207C01}"/>
              </a:ext>
            </a:extLst>
          </p:cNvPr>
          <p:cNvSpPr txBox="1"/>
          <p:nvPr/>
        </p:nvSpPr>
        <p:spPr>
          <a:xfrm>
            <a:off x="55485" y="3930355"/>
            <a:ext cx="8633534" cy="646331"/>
          </a:xfrm>
          <a:prstGeom prst="rect">
            <a:avLst/>
          </a:prstGeom>
          <a:noFill/>
        </p:spPr>
        <p:txBody>
          <a:bodyPr wrap="square">
            <a:spAutoFit/>
          </a:bodyPr>
          <a:lstStyle/>
          <a:p>
            <a:r>
              <a:rPr lang="en-US" dirty="0"/>
              <a:t>Exceptions are the digestive enzymes pepsin and trypsin. pepsin (active in the stomach) -optimum pH of 1.5 , trypsin (active in the small intestine) -optimum pH of 8.0</a:t>
            </a:r>
            <a:endParaRPr lang="sr-Latn-RS" dirty="0"/>
          </a:p>
        </p:txBody>
      </p:sp>
      <p:pic>
        <p:nvPicPr>
          <p:cNvPr id="7" name="Picture 6">
            <a:extLst>
              <a:ext uri="{FF2B5EF4-FFF2-40B4-BE49-F238E27FC236}">
                <a16:creationId xmlns:a16="http://schemas.microsoft.com/office/drawing/2014/main" id="{9C922FC5-3F0D-BEC3-B75F-EA68A1B67E4E}"/>
              </a:ext>
            </a:extLst>
          </p:cNvPr>
          <p:cNvPicPr>
            <a:picLocks noChangeAspect="1"/>
          </p:cNvPicPr>
          <p:nvPr/>
        </p:nvPicPr>
        <p:blipFill rotWithShape="1">
          <a:blip r:embed="rId2"/>
          <a:srcRect l="48310" t="14685" r="1260" b="45350"/>
          <a:stretch/>
        </p:blipFill>
        <p:spPr>
          <a:xfrm>
            <a:off x="253014" y="4749400"/>
            <a:ext cx="3710866" cy="2045587"/>
          </a:xfrm>
          <a:prstGeom prst="rect">
            <a:avLst/>
          </a:prstGeom>
        </p:spPr>
      </p:pic>
      <p:pic>
        <p:nvPicPr>
          <p:cNvPr id="8" name="Picture 7">
            <a:extLst>
              <a:ext uri="{FF2B5EF4-FFF2-40B4-BE49-F238E27FC236}">
                <a16:creationId xmlns:a16="http://schemas.microsoft.com/office/drawing/2014/main" id="{115FB90C-1B22-5435-E20E-F0B6C5F8BA88}"/>
              </a:ext>
            </a:extLst>
          </p:cNvPr>
          <p:cNvPicPr>
            <a:picLocks noChangeAspect="1"/>
          </p:cNvPicPr>
          <p:nvPr/>
        </p:nvPicPr>
        <p:blipFill rotWithShape="1">
          <a:blip r:embed="rId3"/>
          <a:srcRect l="51553" t="37015" r="2767" b="7471"/>
          <a:stretch/>
        </p:blipFill>
        <p:spPr>
          <a:xfrm>
            <a:off x="4931544" y="4576686"/>
            <a:ext cx="3173768" cy="2203718"/>
          </a:xfrm>
          <a:prstGeom prst="rect">
            <a:avLst/>
          </a:prstGeom>
        </p:spPr>
      </p:pic>
    </p:spTree>
    <p:extLst>
      <p:ext uri="{BB962C8B-B14F-4D97-AF65-F5344CB8AC3E}">
        <p14:creationId xmlns:p14="http://schemas.microsoft.com/office/powerpoint/2010/main" val="46858138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629254-54A6-9518-64AE-DCFDEFFF964E}"/>
              </a:ext>
            </a:extLst>
          </p:cNvPr>
          <p:cNvSpPr txBox="1"/>
          <p:nvPr/>
        </p:nvSpPr>
        <p:spPr>
          <a:xfrm>
            <a:off x="2365900" y="63013"/>
            <a:ext cx="4572000" cy="646331"/>
          </a:xfrm>
          <a:prstGeom prst="rect">
            <a:avLst/>
          </a:prstGeom>
          <a:noFill/>
        </p:spPr>
        <p:txBody>
          <a:bodyPr wrap="square">
            <a:spAutoFit/>
          </a:bodyPr>
          <a:lstStyle/>
          <a:p>
            <a:pPr algn="ctr"/>
            <a:r>
              <a:rPr lang="en-US" b="1" dirty="0"/>
              <a:t>ENZYME KINETICS </a:t>
            </a:r>
          </a:p>
          <a:p>
            <a:pPr algn="ctr"/>
            <a:r>
              <a:rPr lang="en-US" b="1" dirty="0"/>
              <a:t>FACTORS AFFECTING ENZYME ACTIVITY</a:t>
            </a:r>
          </a:p>
        </p:txBody>
      </p:sp>
      <p:sp>
        <p:nvSpPr>
          <p:cNvPr id="4" name="TextBox 3">
            <a:extLst>
              <a:ext uri="{FF2B5EF4-FFF2-40B4-BE49-F238E27FC236}">
                <a16:creationId xmlns:a16="http://schemas.microsoft.com/office/drawing/2014/main" id="{97582C41-5A14-89A4-A9B6-9ECB33B06F23}"/>
              </a:ext>
            </a:extLst>
          </p:cNvPr>
          <p:cNvSpPr txBox="1"/>
          <p:nvPr/>
        </p:nvSpPr>
        <p:spPr>
          <a:xfrm>
            <a:off x="79900" y="709344"/>
            <a:ext cx="3018070" cy="369332"/>
          </a:xfrm>
          <a:prstGeom prst="rect">
            <a:avLst/>
          </a:prstGeom>
          <a:noFill/>
        </p:spPr>
        <p:txBody>
          <a:bodyPr wrap="none" rtlCol="0">
            <a:spAutoFit/>
          </a:bodyPr>
          <a:lstStyle/>
          <a:p>
            <a:r>
              <a:rPr lang="en-US" b="1" dirty="0"/>
              <a:t>ACTIVATORS AND INHIBITORS</a:t>
            </a:r>
            <a:endParaRPr lang="sr-Latn-RS" b="1" dirty="0"/>
          </a:p>
        </p:txBody>
      </p:sp>
      <p:sp>
        <p:nvSpPr>
          <p:cNvPr id="7" name="TextBox 6">
            <a:extLst>
              <a:ext uri="{FF2B5EF4-FFF2-40B4-BE49-F238E27FC236}">
                <a16:creationId xmlns:a16="http://schemas.microsoft.com/office/drawing/2014/main" id="{670DC38F-EA39-D6E7-5AF7-ADDB8ED83EB9}"/>
              </a:ext>
            </a:extLst>
          </p:cNvPr>
          <p:cNvSpPr txBox="1"/>
          <p:nvPr/>
        </p:nvSpPr>
        <p:spPr>
          <a:xfrm>
            <a:off x="0" y="1124842"/>
            <a:ext cx="9144000" cy="1200329"/>
          </a:xfrm>
          <a:prstGeom prst="rect">
            <a:avLst/>
          </a:prstGeom>
          <a:noFill/>
        </p:spPr>
        <p:txBody>
          <a:bodyPr wrap="square">
            <a:spAutoFit/>
          </a:bodyPr>
          <a:lstStyle/>
          <a:p>
            <a:r>
              <a:rPr lang="en-US" dirty="0"/>
              <a:t>Different kinds of molecules (effectors) can inhibit or promote  enzyme activity, and these enzymes are called allosteric enzymes</a:t>
            </a:r>
          </a:p>
          <a:p>
            <a:r>
              <a:rPr lang="en-US" dirty="0"/>
              <a:t>Negative effectors are allosteric inhibitors, while positive effectors are allosteric activators.</a:t>
            </a:r>
          </a:p>
          <a:p>
            <a:endParaRPr lang="sr-Latn-RS" dirty="0"/>
          </a:p>
        </p:txBody>
      </p:sp>
      <p:sp>
        <p:nvSpPr>
          <p:cNvPr id="9" name="TextBox 8">
            <a:extLst>
              <a:ext uri="{FF2B5EF4-FFF2-40B4-BE49-F238E27FC236}">
                <a16:creationId xmlns:a16="http://schemas.microsoft.com/office/drawing/2014/main" id="{0BD036DA-A37A-AD75-BDFF-BADB50B7A91A}"/>
              </a:ext>
            </a:extLst>
          </p:cNvPr>
          <p:cNvSpPr txBox="1"/>
          <p:nvPr/>
        </p:nvSpPr>
        <p:spPr>
          <a:xfrm>
            <a:off x="0" y="2048171"/>
            <a:ext cx="9064100" cy="1200329"/>
          </a:xfrm>
          <a:prstGeom prst="rect">
            <a:avLst/>
          </a:prstGeom>
          <a:noFill/>
        </p:spPr>
        <p:txBody>
          <a:bodyPr wrap="square">
            <a:spAutoFit/>
          </a:bodyPr>
          <a:lstStyle/>
          <a:p>
            <a:endParaRPr lang="en-US" dirty="0"/>
          </a:p>
          <a:p>
            <a:r>
              <a:rPr lang="en-US" dirty="0"/>
              <a:t>Most allosteric effectors bind to enzymes at their specific allosteric site where their binding induces a conformational change in the active site of the enzyme that either reduces or increases the affinity of the enzyme for its substrate.</a:t>
            </a:r>
            <a:endParaRPr lang="sr-Latn-RS" dirty="0"/>
          </a:p>
        </p:txBody>
      </p:sp>
      <p:pic>
        <p:nvPicPr>
          <p:cNvPr id="10" name="Picture 9">
            <a:extLst>
              <a:ext uri="{FF2B5EF4-FFF2-40B4-BE49-F238E27FC236}">
                <a16:creationId xmlns:a16="http://schemas.microsoft.com/office/drawing/2014/main" id="{CD3C7E03-7BB0-38AB-9AA0-2C83AD7112E0}"/>
              </a:ext>
            </a:extLst>
          </p:cNvPr>
          <p:cNvPicPr>
            <a:picLocks noChangeAspect="1"/>
          </p:cNvPicPr>
          <p:nvPr/>
        </p:nvPicPr>
        <p:blipFill>
          <a:blip r:embed="rId2"/>
          <a:stretch>
            <a:fillRect/>
          </a:stretch>
        </p:blipFill>
        <p:spPr>
          <a:xfrm>
            <a:off x="1278384" y="3497801"/>
            <a:ext cx="7103616" cy="3297185"/>
          </a:xfrm>
          <a:prstGeom prst="rect">
            <a:avLst/>
          </a:prstGeom>
        </p:spPr>
      </p:pic>
    </p:spTree>
    <p:extLst>
      <p:ext uri="{BB962C8B-B14F-4D97-AF65-F5344CB8AC3E}">
        <p14:creationId xmlns:p14="http://schemas.microsoft.com/office/powerpoint/2010/main" val="5022328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629254-54A6-9518-64AE-DCFDEFFF964E}"/>
              </a:ext>
            </a:extLst>
          </p:cNvPr>
          <p:cNvSpPr txBox="1"/>
          <p:nvPr/>
        </p:nvSpPr>
        <p:spPr>
          <a:xfrm>
            <a:off x="2365900" y="63013"/>
            <a:ext cx="4572000" cy="646331"/>
          </a:xfrm>
          <a:prstGeom prst="rect">
            <a:avLst/>
          </a:prstGeom>
          <a:noFill/>
        </p:spPr>
        <p:txBody>
          <a:bodyPr wrap="square">
            <a:spAutoFit/>
          </a:bodyPr>
          <a:lstStyle/>
          <a:p>
            <a:pPr algn="ctr"/>
            <a:r>
              <a:rPr lang="en-US" b="1" dirty="0"/>
              <a:t>ENZYME KINETICS </a:t>
            </a:r>
          </a:p>
          <a:p>
            <a:pPr algn="ctr"/>
            <a:r>
              <a:rPr lang="en-US" b="1" dirty="0"/>
              <a:t>ALLOSTERIC ENZYMES</a:t>
            </a:r>
          </a:p>
        </p:txBody>
      </p:sp>
      <p:pic>
        <p:nvPicPr>
          <p:cNvPr id="4" name="Picture 3">
            <a:extLst>
              <a:ext uri="{FF2B5EF4-FFF2-40B4-BE49-F238E27FC236}">
                <a16:creationId xmlns:a16="http://schemas.microsoft.com/office/drawing/2014/main" id="{D997D652-E4DE-2973-D6B3-290DBC2FCC19}"/>
              </a:ext>
            </a:extLst>
          </p:cNvPr>
          <p:cNvPicPr>
            <a:picLocks noChangeAspect="1"/>
          </p:cNvPicPr>
          <p:nvPr/>
        </p:nvPicPr>
        <p:blipFill rotWithShape="1">
          <a:blip r:embed="rId2"/>
          <a:srcRect l="36505" t="18198" r="16214" b="21219"/>
          <a:stretch/>
        </p:blipFill>
        <p:spPr>
          <a:xfrm>
            <a:off x="1686756" y="3338440"/>
            <a:ext cx="5770486" cy="3400148"/>
          </a:xfrm>
          <a:prstGeom prst="rect">
            <a:avLst/>
          </a:prstGeom>
        </p:spPr>
      </p:pic>
      <p:sp>
        <p:nvSpPr>
          <p:cNvPr id="7" name="TextBox 6">
            <a:extLst>
              <a:ext uri="{FF2B5EF4-FFF2-40B4-BE49-F238E27FC236}">
                <a16:creationId xmlns:a16="http://schemas.microsoft.com/office/drawing/2014/main" id="{9DABEBCC-DC24-2183-6C8B-AF4057702028}"/>
              </a:ext>
            </a:extLst>
          </p:cNvPr>
          <p:cNvSpPr txBox="1"/>
          <p:nvPr/>
        </p:nvSpPr>
        <p:spPr>
          <a:xfrm>
            <a:off x="159797" y="896157"/>
            <a:ext cx="8984203" cy="923330"/>
          </a:xfrm>
          <a:prstGeom prst="rect">
            <a:avLst/>
          </a:prstGeom>
          <a:noFill/>
        </p:spPr>
        <p:txBody>
          <a:bodyPr wrap="square">
            <a:spAutoFit/>
          </a:bodyPr>
          <a:lstStyle/>
          <a:p>
            <a:r>
              <a:rPr lang="en-US" dirty="0"/>
              <a:t>Allosteric enzymes are a group of biocatalysts that possess common characteristics of an enzyme but do not exhibit a typical Michaelis-Menten kinetic behavior. Instead, their kinetics follow a </a:t>
            </a:r>
            <a:r>
              <a:rPr lang="en-US" b="1" dirty="0"/>
              <a:t>sigmoid curve</a:t>
            </a:r>
            <a:endParaRPr lang="sr-Latn-RS" b="1" dirty="0"/>
          </a:p>
        </p:txBody>
      </p:sp>
      <p:sp>
        <p:nvSpPr>
          <p:cNvPr id="9" name="TextBox 8">
            <a:extLst>
              <a:ext uri="{FF2B5EF4-FFF2-40B4-BE49-F238E27FC236}">
                <a16:creationId xmlns:a16="http://schemas.microsoft.com/office/drawing/2014/main" id="{C282D78E-2442-6E03-FB04-E1C31F025B12}"/>
              </a:ext>
            </a:extLst>
          </p:cNvPr>
          <p:cNvSpPr txBox="1"/>
          <p:nvPr/>
        </p:nvSpPr>
        <p:spPr>
          <a:xfrm>
            <a:off x="159797" y="2006300"/>
            <a:ext cx="8895426" cy="646331"/>
          </a:xfrm>
          <a:prstGeom prst="rect">
            <a:avLst/>
          </a:prstGeom>
          <a:noFill/>
        </p:spPr>
        <p:txBody>
          <a:bodyPr wrap="square">
            <a:spAutoFit/>
          </a:bodyPr>
          <a:lstStyle/>
          <a:p>
            <a:r>
              <a:rPr lang="en-US" dirty="0"/>
              <a:t>Allosteric enzymes are one of the </a:t>
            </a:r>
            <a:r>
              <a:rPr lang="en-US" b="1" dirty="0"/>
              <a:t>regulatory enzymes</a:t>
            </a:r>
            <a:r>
              <a:rPr lang="en-US" dirty="0"/>
              <a:t>, which act as the </a:t>
            </a:r>
            <a:r>
              <a:rPr lang="en-US" b="1" dirty="0"/>
              <a:t>pathway’s rate-determining step and control the overall rate of the metabolic pathway.</a:t>
            </a:r>
            <a:endParaRPr lang="sr-Latn-RS" b="1" dirty="0"/>
          </a:p>
        </p:txBody>
      </p:sp>
    </p:spTree>
    <p:extLst>
      <p:ext uri="{BB962C8B-B14F-4D97-AF65-F5344CB8AC3E}">
        <p14:creationId xmlns:p14="http://schemas.microsoft.com/office/powerpoint/2010/main" val="338753756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629254-54A6-9518-64AE-DCFDEFFF964E}"/>
              </a:ext>
            </a:extLst>
          </p:cNvPr>
          <p:cNvSpPr txBox="1"/>
          <p:nvPr/>
        </p:nvSpPr>
        <p:spPr>
          <a:xfrm>
            <a:off x="2365900" y="63013"/>
            <a:ext cx="4572000" cy="646331"/>
          </a:xfrm>
          <a:prstGeom prst="rect">
            <a:avLst/>
          </a:prstGeom>
          <a:noFill/>
        </p:spPr>
        <p:txBody>
          <a:bodyPr wrap="square">
            <a:spAutoFit/>
          </a:bodyPr>
          <a:lstStyle/>
          <a:p>
            <a:pPr algn="ctr"/>
            <a:r>
              <a:rPr lang="en-US" b="1" dirty="0"/>
              <a:t>ENZYME KINETICS </a:t>
            </a:r>
          </a:p>
          <a:p>
            <a:pPr algn="ctr"/>
            <a:r>
              <a:rPr lang="en-US" b="1" dirty="0"/>
              <a:t>ALLOSTERIC ENZYMES</a:t>
            </a:r>
          </a:p>
        </p:txBody>
      </p:sp>
      <p:sp>
        <p:nvSpPr>
          <p:cNvPr id="11" name="TextBox 10">
            <a:extLst>
              <a:ext uri="{FF2B5EF4-FFF2-40B4-BE49-F238E27FC236}">
                <a16:creationId xmlns:a16="http://schemas.microsoft.com/office/drawing/2014/main" id="{0421647B-A2DA-7BA8-975D-BAC036875CB9}"/>
              </a:ext>
            </a:extLst>
          </p:cNvPr>
          <p:cNvSpPr txBox="1"/>
          <p:nvPr/>
        </p:nvSpPr>
        <p:spPr>
          <a:xfrm>
            <a:off x="71021" y="615064"/>
            <a:ext cx="9072979" cy="5078313"/>
          </a:xfrm>
          <a:prstGeom prst="rect">
            <a:avLst/>
          </a:prstGeom>
          <a:noFill/>
        </p:spPr>
        <p:txBody>
          <a:bodyPr wrap="square">
            <a:spAutoFit/>
          </a:bodyPr>
          <a:lstStyle/>
          <a:p>
            <a:r>
              <a:rPr lang="en-US" b="1" dirty="0"/>
              <a:t>TYPES OF ALLOSTERIC REGULATION</a:t>
            </a:r>
          </a:p>
          <a:p>
            <a:endParaRPr lang="en-US" dirty="0"/>
          </a:p>
          <a:p>
            <a:r>
              <a:rPr lang="en-US" dirty="0"/>
              <a:t>The binding of effectors to the allosteric site to regulate the enzyme catalytic activity can be </a:t>
            </a:r>
            <a:r>
              <a:rPr lang="en-US" b="1" dirty="0"/>
              <a:t>HOMOTROPIC or HETEROTROPIC</a:t>
            </a:r>
            <a:r>
              <a:rPr lang="en-US" dirty="0"/>
              <a:t>.</a:t>
            </a:r>
          </a:p>
          <a:p>
            <a:endParaRPr lang="en-US" dirty="0"/>
          </a:p>
          <a:p>
            <a:r>
              <a:rPr lang="en-US" b="1" dirty="0"/>
              <a:t>Homotropic</a:t>
            </a:r>
            <a:r>
              <a:rPr lang="en-US" dirty="0"/>
              <a:t>: A homotropic allosteric modulator </a:t>
            </a:r>
            <a:r>
              <a:rPr lang="en-US" b="1" dirty="0"/>
              <a:t>is also a substrate </a:t>
            </a:r>
            <a:r>
              <a:rPr lang="en-US" dirty="0"/>
              <a:t>for its target enzyme, as well as a regulatory molecule of the enzyme's activity. It is typically an </a:t>
            </a:r>
            <a:r>
              <a:rPr lang="en-US" b="1" dirty="0"/>
              <a:t>activator</a:t>
            </a:r>
            <a:r>
              <a:rPr lang="en-US" dirty="0"/>
              <a:t> of the enzyme.</a:t>
            </a:r>
          </a:p>
          <a:p>
            <a:endParaRPr lang="en-US" dirty="0"/>
          </a:p>
          <a:p>
            <a:r>
              <a:rPr lang="en-US" dirty="0"/>
              <a:t>Homotropic enzyme activity regulation is the </a:t>
            </a:r>
            <a:r>
              <a:rPr lang="en-US" b="1" dirty="0"/>
              <a:t>binding of the substrate</a:t>
            </a:r>
            <a:r>
              <a:rPr lang="en-US" dirty="0"/>
              <a:t> on the active site of </a:t>
            </a:r>
            <a:r>
              <a:rPr lang="en-US" b="1" dirty="0"/>
              <a:t>one subunit</a:t>
            </a:r>
            <a:r>
              <a:rPr lang="en-US" dirty="0"/>
              <a:t> of an allosteric enzyme and </a:t>
            </a:r>
            <a:r>
              <a:rPr lang="en-US" b="1" dirty="0"/>
              <a:t>affects (increases) the binding affinity</a:t>
            </a:r>
            <a:r>
              <a:rPr lang="en-US" dirty="0"/>
              <a:t> of the </a:t>
            </a:r>
            <a:r>
              <a:rPr lang="en-US" b="1" dirty="0"/>
              <a:t>same substrate </a:t>
            </a:r>
            <a:r>
              <a:rPr lang="en-US" dirty="0"/>
              <a:t>on </a:t>
            </a:r>
            <a:r>
              <a:rPr lang="en-US" b="1" dirty="0"/>
              <a:t>another subunit </a:t>
            </a:r>
            <a:r>
              <a:rPr lang="en-US" dirty="0"/>
              <a:t>of the enzyme. Homotropic binding promotes the  </a:t>
            </a:r>
            <a:r>
              <a:rPr lang="en-US" b="1" dirty="0"/>
              <a:t>POSITIVE COOPERATIVITY </a:t>
            </a:r>
            <a:r>
              <a:rPr lang="en-US" dirty="0"/>
              <a:t>between the activator and substrate.</a:t>
            </a:r>
            <a:endParaRPr lang="en-US" b="1" dirty="0"/>
          </a:p>
          <a:p>
            <a:endParaRPr lang="en-US" dirty="0"/>
          </a:p>
          <a:p>
            <a:r>
              <a:rPr lang="en-US" dirty="0"/>
              <a:t>For example, O2 is a homotropic allosteric modulator of hemoglobin.</a:t>
            </a:r>
          </a:p>
          <a:p>
            <a:endParaRPr lang="en-US" dirty="0"/>
          </a:p>
          <a:p>
            <a:endParaRPr lang="en-US" dirty="0"/>
          </a:p>
          <a:p>
            <a:endParaRPr lang="en-US" dirty="0"/>
          </a:p>
          <a:p>
            <a:endParaRPr lang="en-US" dirty="0"/>
          </a:p>
        </p:txBody>
      </p:sp>
      <p:pic>
        <p:nvPicPr>
          <p:cNvPr id="13" name="Picture 12">
            <a:extLst>
              <a:ext uri="{FF2B5EF4-FFF2-40B4-BE49-F238E27FC236}">
                <a16:creationId xmlns:a16="http://schemas.microsoft.com/office/drawing/2014/main" id="{778F0A62-B74F-830E-01F5-F25F6D0E0EA8}"/>
              </a:ext>
            </a:extLst>
          </p:cNvPr>
          <p:cNvPicPr>
            <a:picLocks noChangeAspect="1"/>
          </p:cNvPicPr>
          <p:nvPr/>
        </p:nvPicPr>
        <p:blipFill rotWithShape="1">
          <a:blip r:embed="rId2"/>
          <a:srcRect l="13398" t="44261" r="37379" b="32438"/>
          <a:stretch/>
        </p:blipFill>
        <p:spPr>
          <a:xfrm>
            <a:off x="71021" y="4778120"/>
            <a:ext cx="3826275" cy="1464816"/>
          </a:xfrm>
          <a:prstGeom prst="rect">
            <a:avLst/>
          </a:prstGeom>
        </p:spPr>
      </p:pic>
      <p:pic>
        <p:nvPicPr>
          <p:cNvPr id="14" name="Picture 13">
            <a:extLst>
              <a:ext uri="{FF2B5EF4-FFF2-40B4-BE49-F238E27FC236}">
                <a16:creationId xmlns:a16="http://schemas.microsoft.com/office/drawing/2014/main" id="{44F4F141-808E-A30A-043B-24BEFD7146FD}"/>
              </a:ext>
            </a:extLst>
          </p:cNvPr>
          <p:cNvPicPr>
            <a:picLocks noChangeAspect="1"/>
          </p:cNvPicPr>
          <p:nvPr/>
        </p:nvPicPr>
        <p:blipFill>
          <a:blip r:embed="rId3"/>
          <a:stretch>
            <a:fillRect/>
          </a:stretch>
        </p:blipFill>
        <p:spPr>
          <a:xfrm>
            <a:off x="4092466" y="4863982"/>
            <a:ext cx="4572000" cy="1293091"/>
          </a:xfrm>
          <a:prstGeom prst="rect">
            <a:avLst/>
          </a:prstGeom>
        </p:spPr>
      </p:pic>
    </p:spTree>
    <p:extLst>
      <p:ext uri="{BB962C8B-B14F-4D97-AF65-F5344CB8AC3E}">
        <p14:creationId xmlns:p14="http://schemas.microsoft.com/office/powerpoint/2010/main" val="33742888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629254-54A6-9518-64AE-DCFDEFFF964E}"/>
              </a:ext>
            </a:extLst>
          </p:cNvPr>
          <p:cNvSpPr txBox="1"/>
          <p:nvPr/>
        </p:nvSpPr>
        <p:spPr>
          <a:xfrm>
            <a:off x="2365900" y="63013"/>
            <a:ext cx="4572000" cy="646331"/>
          </a:xfrm>
          <a:prstGeom prst="rect">
            <a:avLst/>
          </a:prstGeom>
          <a:noFill/>
        </p:spPr>
        <p:txBody>
          <a:bodyPr wrap="square">
            <a:spAutoFit/>
          </a:bodyPr>
          <a:lstStyle/>
          <a:p>
            <a:pPr algn="ctr"/>
            <a:r>
              <a:rPr lang="en-US" b="1" dirty="0"/>
              <a:t>ENZYME KINETICS </a:t>
            </a:r>
          </a:p>
          <a:p>
            <a:pPr algn="ctr"/>
            <a:r>
              <a:rPr lang="en-US" b="1" dirty="0"/>
              <a:t>ALLOSTERIC ENZYMES</a:t>
            </a:r>
          </a:p>
        </p:txBody>
      </p:sp>
      <p:sp>
        <p:nvSpPr>
          <p:cNvPr id="3" name="TextBox 2">
            <a:extLst>
              <a:ext uri="{FF2B5EF4-FFF2-40B4-BE49-F238E27FC236}">
                <a16:creationId xmlns:a16="http://schemas.microsoft.com/office/drawing/2014/main" id="{7FBFBF62-FF71-61F9-C14C-E17AB391CC21}"/>
              </a:ext>
            </a:extLst>
          </p:cNvPr>
          <p:cNvSpPr txBox="1"/>
          <p:nvPr/>
        </p:nvSpPr>
        <p:spPr>
          <a:xfrm>
            <a:off x="-1" y="1483438"/>
            <a:ext cx="9144001" cy="2031325"/>
          </a:xfrm>
          <a:prstGeom prst="rect">
            <a:avLst/>
          </a:prstGeom>
          <a:noFill/>
        </p:spPr>
        <p:txBody>
          <a:bodyPr wrap="square">
            <a:spAutoFit/>
          </a:bodyPr>
          <a:lstStyle/>
          <a:p>
            <a:r>
              <a:rPr lang="en-US" b="1" dirty="0" err="1"/>
              <a:t>Heterotropic</a:t>
            </a:r>
            <a:r>
              <a:rPr lang="en-US" dirty="0"/>
              <a:t>: A </a:t>
            </a:r>
            <a:r>
              <a:rPr lang="en-US" dirty="0" err="1"/>
              <a:t>heterotropic</a:t>
            </a:r>
            <a:r>
              <a:rPr lang="en-US" dirty="0"/>
              <a:t> allosteric modulator is a regulatory molecule that is not the enzyme's substrate. It may be either an activator or an inhibitor of the enzyme.</a:t>
            </a:r>
          </a:p>
          <a:p>
            <a:r>
              <a:rPr lang="en-US" dirty="0"/>
              <a:t>For example, H+, CO2, and 2,3-bisphosphoglycerate are </a:t>
            </a:r>
            <a:r>
              <a:rPr lang="en-US" dirty="0" err="1"/>
              <a:t>heterotropic</a:t>
            </a:r>
            <a:r>
              <a:rPr lang="en-US" dirty="0"/>
              <a:t> allosteric modulators of hemoglobin. </a:t>
            </a:r>
          </a:p>
          <a:p>
            <a:endParaRPr lang="en-US" dirty="0"/>
          </a:p>
          <a:p>
            <a:r>
              <a:rPr lang="en-US" dirty="0" err="1"/>
              <a:t>Heterotropic</a:t>
            </a:r>
            <a:r>
              <a:rPr lang="en-US" dirty="0"/>
              <a:t> Inhibition: The effector may be different from the substrate, in this case, effector is said to be a </a:t>
            </a:r>
            <a:r>
              <a:rPr lang="en-US" dirty="0" err="1"/>
              <a:t>heterotropic</a:t>
            </a:r>
            <a:r>
              <a:rPr lang="en-US" dirty="0"/>
              <a:t> effector. For example the </a:t>
            </a:r>
            <a:r>
              <a:rPr lang="en-US" b="1" dirty="0"/>
              <a:t>negative feedback mechanism.</a:t>
            </a:r>
          </a:p>
        </p:txBody>
      </p:sp>
      <p:sp>
        <p:nvSpPr>
          <p:cNvPr id="8" name="TextBox 7">
            <a:extLst>
              <a:ext uri="{FF2B5EF4-FFF2-40B4-BE49-F238E27FC236}">
                <a16:creationId xmlns:a16="http://schemas.microsoft.com/office/drawing/2014/main" id="{8FC96102-96B8-1A18-9E3A-60698263644A}"/>
              </a:ext>
            </a:extLst>
          </p:cNvPr>
          <p:cNvSpPr txBox="1"/>
          <p:nvPr/>
        </p:nvSpPr>
        <p:spPr>
          <a:xfrm>
            <a:off x="66584" y="911725"/>
            <a:ext cx="4598632" cy="369332"/>
          </a:xfrm>
          <a:prstGeom prst="rect">
            <a:avLst/>
          </a:prstGeom>
          <a:noFill/>
        </p:spPr>
        <p:txBody>
          <a:bodyPr wrap="square">
            <a:spAutoFit/>
          </a:bodyPr>
          <a:lstStyle/>
          <a:p>
            <a:r>
              <a:rPr lang="sr-Latn-RS" b="1" dirty="0"/>
              <a:t>TYPES OF ALLOSTERIC REGULATION</a:t>
            </a:r>
          </a:p>
        </p:txBody>
      </p:sp>
      <p:pic>
        <p:nvPicPr>
          <p:cNvPr id="13" name="Picture 12">
            <a:extLst>
              <a:ext uri="{FF2B5EF4-FFF2-40B4-BE49-F238E27FC236}">
                <a16:creationId xmlns:a16="http://schemas.microsoft.com/office/drawing/2014/main" id="{33A74A8F-DE57-F8B6-3546-79B51971624E}"/>
              </a:ext>
            </a:extLst>
          </p:cNvPr>
          <p:cNvPicPr>
            <a:picLocks noChangeAspect="1"/>
          </p:cNvPicPr>
          <p:nvPr/>
        </p:nvPicPr>
        <p:blipFill>
          <a:blip r:embed="rId2"/>
          <a:stretch>
            <a:fillRect/>
          </a:stretch>
        </p:blipFill>
        <p:spPr>
          <a:xfrm>
            <a:off x="762000" y="3654132"/>
            <a:ext cx="7620000" cy="3140855"/>
          </a:xfrm>
          <a:prstGeom prst="rect">
            <a:avLst/>
          </a:prstGeom>
        </p:spPr>
      </p:pic>
    </p:spTree>
    <p:extLst>
      <p:ext uri="{BB962C8B-B14F-4D97-AF65-F5344CB8AC3E}">
        <p14:creationId xmlns:p14="http://schemas.microsoft.com/office/powerpoint/2010/main" val="263632918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629254-54A6-9518-64AE-DCFDEFFF964E}"/>
              </a:ext>
            </a:extLst>
          </p:cNvPr>
          <p:cNvSpPr txBox="1"/>
          <p:nvPr/>
        </p:nvSpPr>
        <p:spPr>
          <a:xfrm>
            <a:off x="2365900" y="63013"/>
            <a:ext cx="4572000" cy="646331"/>
          </a:xfrm>
          <a:prstGeom prst="rect">
            <a:avLst/>
          </a:prstGeom>
          <a:noFill/>
        </p:spPr>
        <p:txBody>
          <a:bodyPr wrap="square">
            <a:spAutoFit/>
          </a:bodyPr>
          <a:lstStyle/>
          <a:p>
            <a:pPr algn="ctr"/>
            <a:r>
              <a:rPr lang="en-US" b="1" dirty="0"/>
              <a:t>ENZYME KINETICS </a:t>
            </a:r>
          </a:p>
          <a:p>
            <a:pPr algn="ctr"/>
            <a:r>
              <a:rPr lang="en-US" b="1" dirty="0"/>
              <a:t>FACTORS AFFECTING ENZYME ACTIVITY</a:t>
            </a:r>
          </a:p>
        </p:txBody>
      </p:sp>
      <p:sp>
        <p:nvSpPr>
          <p:cNvPr id="4" name="TextBox 3">
            <a:extLst>
              <a:ext uri="{FF2B5EF4-FFF2-40B4-BE49-F238E27FC236}">
                <a16:creationId xmlns:a16="http://schemas.microsoft.com/office/drawing/2014/main" id="{75D8AA66-4C9B-4198-766C-DC3278A3D0F6}"/>
              </a:ext>
            </a:extLst>
          </p:cNvPr>
          <p:cNvSpPr txBox="1"/>
          <p:nvPr/>
        </p:nvSpPr>
        <p:spPr>
          <a:xfrm>
            <a:off x="62144" y="815746"/>
            <a:ext cx="9081856" cy="2585323"/>
          </a:xfrm>
          <a:prstGeom prst="rect">
            <a:avLst/>
          </a:prstGeom>
          <a:noFill/>
        </p:spPr>
        <p:txBody>
          <a:bodyPr wrap="square">
            <a:spAutoFit/>
          </a:bodyPr>
          <a:lstStyle/>
          <a:p>
            <a:r>
              <a:rPr lang="en-US" b="1" dirty="0"/>
              <a:t>Enzyme Kinetics</a:t>
            </a:r>
            <a:r>
              <a:rPr lang="en-US" dirty="0"/>
              <a:t>:</a:t>
            </a:r>
          </a:p>
          <a:p>
            <a:r>
              <a:rPr lang="en-US" dirty="0"/>
              <a:t>It is the study of the rate or velocity of enzyme-catalyzed reactions. The Kinetics of an enzyme can reveal useful information about its catalytic mechanism, role in metabolism, factors that impact its activity, and mechanisms of inhibition.</a:t>
            </a:r>
          </a:p>
          <a:p>
            <a:r>
              <a:rPr lang="en-US" b="1" dirty="0"/>
              <a:t>Initial reaction velocity (V0</a:t>
            </a:r>
            <a:r>
              <a:rPr lang="en-US" dirty="0"/>
              <a:t>): The rate at which the reaction proceeds and it is measured as a decrease in the concentration of substrates or an increase in the concentration of products with time. </a:t>
            </a:r>
          </a:p>
          <a:p>
            <a:r>
              <a:rPr lang="en-US" dirty="0"/>
              <a:t>If the enzyme is incubated with its substrate and the appearance of the product is recorded as a graph, the resulting line will have hyperbolic</a:t>
            </a:r>
            <a:endParaRPr lang="sr-Latn-RS" dirty="0"/>
          </a:p>
        </p:txBody>
      </p:sp>
      <p:pic>
        <p:nvPicPr>
          <p:cNvPr id="6" name="Picture 5">
            <a:extLst>
              <a:ext uri="{FF2B5EF4-FFF2-40B4-BE49-F238E27FC236}">
                <a16:creationId xmlns:a16="http://schemas.microsoft.com/office/drawing/2014/main" id="{516A78EB-9307-0FCF-5480-CB335A757795}"/>
              </a:ext>
            </a:extLst>
          </p:cNvPr>
          <p:cNvPicPr>
            <a:picLocks noChangeAspect="1"/>
          </p:cNvPicPr>
          <p:nvPr/>
        </p:nvPicPr>
        <p:blipFill rotWithShape="1">
          <a:blip r:embed="rId2"/>
          <a:srcRect l="21844" t="52688" r="17573" b="5994"/>
          <a:stretch/>
        </p:blipFill>
        <p:spPr>
          <a:xfrm>
            <a:off x="5717219" y="3943905"/>
            <a:ext cx="3364637" cy="2017449"/>
          </a:xfrm>
          <a:prstGeom prst="rect">
            <a:avLst/>
          </a:prstGeom>
        </p:spPr>
      </p:pic>
      <p:pic>
        <p:nvPicPr>
          <p:cNvPr id="8" name="Picture 7">
            <a:extLst>
              <a:ext uri="{FF2B5EF4-FFF2-40B4-BE49-F238E27FC236}">
                <a16:creationId xmlns:a16="http://schemas.microsoft.com/office/drawing/2014/main" id="{8037C2F9-1985-9349-392B-388DBB984959}"/>
              </a:ext>
            </a:extLst>
          </p:cNvPr>
          <p:cNvPicPr>
            <a:picLocks noChangeAspect="1"/>
          </p:cNvPicPr>
          <p:nvPr/>
        </p:nvPicPr>
        <p:blipFill>
          <a:blip r:embed="rId3"/>
          <a:stretch>
            <a:fillRect/>
          </a:stretch>
        </p:blipFill>
        <p:spPr>
          <a:xfrm>
            <a:off x="172560" y="3943905"/>
            <a:ext cx="2614239" cy="2196821"/>
          </a:xfrm>
          <a:prstGeom prst="rect">
            <a:avLst/>
          </a:prstGeom>
        </p:spPr>
      </p:pic>
      <p:pic>
        <p:nvPicPr>
          <p:cNvPr id="9" name="Picture 8">
            <a:extLst>
              <a:ext uri="{FF2B5EF4-FFF2-40B4-BE49-F238E27FC236}">
                <a16:creationId xmlns:a16="http://schemas.microsoft.com/office/drawing/2014/main" id="{B0682883-AE2C-9BAC-BA7F-30C4798468B3}"/>
              </a:ext>
            </a:extLst>
          </p:cNvPr>
          <p:cNvPicPr>
            <a:picLocks noChangeAspect="1"/>
          </p:cNvPicPr>
          <p:nvPr/>
        </p:nvPicPr>
        <p:blipFill>
          <a:blip r:embed="rId4"/>
          <a:stretch>
            <a:fillRect/>
          </a:stretch>
        </p:blipFill>
        <p:spPr>
          <a:xfrm>
            <a:off x="2901058" y="3797737"/>
            <a:ext cx="2552244" cy="2489156"/>
          </a:xfrm>
          <a:prstGeom prst="rect">
            <a:avLst/>
          </a:prstGeom>
        </p:spPr>
      </p:pic>
    </p:spTree>
    <p:extLst>
      <p:ext uri="{BB962C8B-B14F-4D97-AF65-F5344CB8AC3E}">
        <p14:creationId xmlns:p14="http://schemas.microsoft.com/office/powerpoint/2010/main" val="288793744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629254-54A6-9518-64AE-DCFDEFFF964E}"/>
              </a:ext>
            </a:extLst>
          </p:cNvPr>
          <p:cNvSpPr txBox="1"/>
          <p:nvPr/>
        </p:nvSpPr>
        <p:spPr>
          <a:xfrm>
            <a:off x="2365900" y="63013"/>
            <a:ext cx="4572000" cy="369332"/>
          </a:xfrm>
          <a:prstGeom prst="rect">
            <a:avLst/>
          </a:prstGeom>
          <a:noFill/>
        </p:spPr>
        <p:txBody>
          <a:bodyPr wrap="square">
            <a:spAutoFit/>
          </a:bodyPr>
          <a:lstStyle/>
          <a:p>
            <a:pPr algn="ctr"/>
            <a:r>
              <a:rPr lang="en-US" b="1" dirty="0"/>
              <a:t>ENZYME KINETICS </a:t>
            </a:r>
          </a:p>
        </p:txBody>
      </p:sp>
      <p:sp>
        <p:nvSpPr>
          <p:cNvPr id="4" name="TextBox 3">
            <a:extLst>
              <a:ext uri="{FF2B5EF4-FFF2-40B4-BE49-F238E27FC236}">
                <a16:creationId xmlns:a16="http://schemas.microsoft.com/office/drawing/2014/main" id="{75D8AA66-4C9B-4198-766C-DC3278A3D0F6}"/>
              </a:ext>
            </a:extLst>
          </p:cNvPr>
          <p:cNvSpPr txBox="1"/>
          <p:nvPr/>
        </p:nvSpPr>
        <p:spPr>
          <a:xfrm>
            <a:off x="3062797" y="354107"/>
            <a:ext cx="9081856" cy="369332"/>
          </a:xfrm>
          <a:prstGeom prst="rect">
            <a:avLst/>
          </a:prstGeom>
          <a:noFill/>
        </p:spPr>
        <p:txBody>
          <a:bodyPr wrap="square">
            <a:spAutoFit/>
          </a:bodyPr>
          <a:lstStyle/>
          <a:p>
            <a:r>
              <a:rPr lang="sr-Latn-RS" b="1" dirty="0"/>
              <a:t>MICHAELIS-MENTEN EQUATION</a:t>
            </a:r>
          </a:p>
        </p:txBody>
      </p:sp>
      <p:sp>
        <p:nvSpPr>
          <p:cNvPr id="3" name="TextBox 2">
            <a:extLst>
              <a:ext uri="{FF2B5EF4-FFF2-40B4-BE49-F238E27FC236}">
                <a16:creationId xmlns:a16="http://schemas.microsoft.com/office/drawing/2014/main" id="{F1EF6034-D9DF-000E-B0F2-37E9801981A9}"/>
              </a:ext>
            </a:extLst>
          </p:cNvPr>
          <p:cNvSpPr txBox="1"/>
          <p:nvPr/>
        </p:nvSpPr>
        <p:spPr>
          <a:xfrm>
            <a:off x="0" y="936568"/>
            <a:ext cx="9143999" cy="646331"/>
          </a:xfrm>
          <a:prstGeom prst="rect">
            <a:avLst/>
          </a:prstGeom>
          <a:noFill/>
        </p:spPr>
        <p:txBody>
          <a:bodyPr wrap="square">
            <a:spAutoFit/>
          </a:bodyPr>
          <a:lstStyle/>
          <a:p>
            <a:r>
              <a:rPr lang="en-US" dirty="0"/>
              <a:t>Michaelis-Menten kinetics is a model of enzyme kinetics that describes the </a:t>
            </a:r>
            <a:r>
              <a:rPr lang="en-US" b="1" dirty="0"/>
              <a:t>relationship between enzyme and substrate concentrations and the rate of an enzyme-catalyzed reaction</a:t>
            </a:r>
            <a:endParaRPr lang="sr-Latn-RS" b="1" dirty="0"/>
          </a:p>
        </p:txBody>
      </p:sp>
      <p:sp>
        <p:nvSpPr>
          <p:cNvPr id="9" name="TextBox 8">
            <a:extLst>
              <a:ext uri="{FF2B5EF4-FFF2-40B4-BE49-F238E27FC236}">
                <a16:creationId xmlns:a16="http://schemas.microsoft.com/office/drawing/2014/main" id="{9AAC9D2A-6224-0D8E-D80A-72E9EFBF1ACB}"/>
              </a:ext>
            </a:extLst>
          </p:cNvPr>
          <p:cNvSpPr txBox="1"/>
          <p:nvPr/>
        </p:nvSpPr>
        <p:spPr>
          <a:xfrm>
            <a:off x="0" y="1796028"/>
            <a:ext cx="9143998" cy="1200329"/>
          </a:xfrm>
          <a:prstGeom prst="rect">
            <a:avLst/>
          </a:prstGeom>
          <a:noFill/>
        </p:spPr>
        <p:txBody>
          <a:bodyPr wrap="square">
            <a:spAutoFit/>
          </a:bodyPr>
          <a:lstStyle/>
          <a:p>
            <a:r>
              <a:rPr lang="en-US" dirty="0"/>
              <a:t> The Michaelis-Menten equation relates reaction </a:t>
            </a:r>
            <a:r>
              <a:rPr lang="en-US" b="1" dirty="0"/>
              <a:t>velocity to substrate concentration </a:t>
            </a:r>
            <a:r>
              <a:rPr lang="en-US" dirty="0"/>
              <a:t>for a system in which a substrate S binds reversibly to an enzyme E to create an enzyme-substrate complex ES, which subsequently reacts irreversibly to generate a product P and regenerate the free enzyme E. </a:t>
            </a:r>
            <a:endParaRPr lang="sr-Latn-RS" dirty="0"/>
          </a:p>
        </p:txBody>
      </p:sp>
      <p:pic>
        <p:nvPicPr>
          <p:cNvPr id="10" name="Picture 9">
            <a:extLst>
              <a:ext uri="{FF2B5EF4-FFF2-40B4-BE49-F238E27FC236}">
                <a16:creationId xmlns:a16="http://schemas.microsoft.com/office/drawing/2014/main" id="{DEE51FBB-638F-5C34-ED4C-FDCD05E83DBD}"/>
              </a:ext>
            </a:extLst>
          </p:cNvPr>
          <p:cNvPicPr>
            <a:picLocks noChangeAspect="1"/>
          </p:cNvPicPr>
          <p:nvPr/>
        </p:nvPicPr>
        <p:blipFill>
          <a:blip r:embed="rId2"/>
          <a:stretch>
            <a:fillRect/>
          </a:stretch>
        </p:blipFill>
        <p:spPr>
          <a:xfrm>
            <a:off x="2365900" y="2994869"/>
            <a:ext cx="4210050" cy="866775"/>
          </a:xfrm>
          <a:prstGeom prst="rect">
            <a:avLst/>
          </a:prstGeom>
        </p:spPr>
      </p:pic>
      <p:sp>
        <p:nvSpPr>
          <p:cNvPr id="12" name="TextBox 11">
            <a:extLst>
              <a:ext uri="{FF2B5EF4-FFF2-40B4-BE49-F238E27FC236}">
                <a16:creationId xmlns:a16="http://schemas.microsoft.com/office/drawing/2014/main" id="{2879AD24-BB27-ABF7-4C6B-CA280B09A5F7}"/>
              </a:ext>
            </a:extLst>
          </p:cNvPr>
          <p:cNvSpPr txBox="1"/>
          <p:nvPr/>
        </p:nvSpPr>
        <p:spPr>
          <a:xfrm>
            <a:off x="2019670" y="4107687"/>
            <a:ext cx="6098958" cy="369332"/>
          </a:xfrm>
          <a:prstGeom prst="rect">
            <a:avLst/>
          </a:prstGeom>
          <a:noFill/>
        </p:spPr>
        <p:txBody>
          <a:bodyPr wrap="square">
            <a:spAutoFit/>
          </a:bodyPr>
          <a:lstStyle/>
          <a:p>
            <a:r>
              <a:rPr lang="en-US" dirty="0"/>
              <a:t>The Michaelis-Menten equation for this system is:</a:t>
            </a:r>
            <a:endParaRPr lang="sr-Latn-RS" dirty="0"/>
          </a:p>
        </p:txBody>
      </p:sp>
      <p:pic>
        <p:nvPicPr>
          <p:cNvPr id="13" name="Picture 12">
            <a:extLst>
              <a:ext uri="{FF2B5EF4-FFF2-40B4-BE49-F238E27FC236}">
                <a16:creationId xmlns:a16="http://schemas.microsoft.com/office/drawing/2014/main" id="{F3921BAA-4E62-DD1A-A9C0-F94760F4B96E}"/>
              </a:ext>
            </a:extLst>
          </p:cNvPr>
          <p:cNvPicPr>
            <a:picLocks noChangeAspect="1"/>
          </p:cNvPicPr>
          <p:nvPr/>
        </p:nvPicPr>
        <p:blipFill>
          <a:blip r:embed="rId3"/>
          <a:stretch>
            <a:fillRect/>
          </a:stretch>
        </p:blipFill>
        <p:spPr>
          <a:xfrm>
            <a:off x="3046937" y="4832042"/>
            <a:ext cx="2847975" cy="1295400"/>
          </a:xfrm>
          <a:prstGeom prst="rect">
            <a:avLst/>
          </a:prstGeom>
        </p:spPr>
      </p:pic>
    </p:spTree>
    <p:extLst>
      <p:ext uri="{BB962C8B-B14F-4D97-AF65-F5344CB8AC3E}">
        <p14:creationId xmlns:p14="http://schemas.microsoft.com/office/powerpoint/2010/main" val="407259232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629254-54A6-9518-64AE-DCFDEFFF964E}"/>
              </a:ext>
            </a:extLst>
          </p:cNvPr>
          <p:cNvSpPr txBox="1"/>
          <p:nvPr/>
        </p:nvSpPr>
        <p:spPr>
          <a:xfrm>
            <a:off x="2365900" y="63013"/>
            <a:ext cx="4572000" cy="369332"/>
          </a:xfrm>
          <a:prstGeom prst="rect">
            <a:avLst/>
          </a:prstGeom>
          <a:noFill/>
        </p:spPr>
        <p:txBody>
          <a:bodyPr wrap="square">
            <a:spAutoFit/>
          </a:bodyPr>
          <a:lstStyle/>
          <a:p>
            <a:pPr algn="ctr"/>
            <a:r>
              <a:rPr lang="en-US" b="1" dirty="0"/>
              <a:t>ENZYME KINETICS </a:t>
            </a:r>
          </a:p>
        </p:txBody>
      </p:sp>
      <p:sp>
        <p:nvSpPr>
          <p:cNvPr id="4" name="TextBox 3">
            <a:extLst>
              <a:ext uri="{FF2B5EF4-FFF2-40B4-BE49-F238E27FC236}">
                <a16:creationId xmlns:a16="http://schemas.microsoft.com/office/drawing/2014/main" id="{75D8AA66-4C9B-4198-766C-DC3278A3D0F6}"/>
              </a:ext>
            </a:extLst>
          </p:cNvPr>
          <p:cNvSpPr txBox="1"/>
          <p:nvPr/>
        </p:nvSpPr>
        <p:spPr>
          <a:xfrm>
            <a:off x="3062797" y="354107"/>
            <a:ext cx="9081856" cy="369332"/>
          </a:xfrm>
          <a:prstGeom prst="rect">
            <a:avLst/>
          </a:prstGeom>
          <a:noFill/>
        </p:spPr>
        <p:txBody>
          <a:bodyPr wrap="square">
            <a:spAutoFit/>
          </a:bodyPr>
          <a:lstStyle/>
          <a:p>
            <a:r>
              <a:rPr lang="sr-Latn-RS" b="1" dirty="0"/>
              <a:t>MICHAELIS-MENTEN EQUATION</a:t>
            </a:r>
          </a:p>
        </p:txBody>
      </p:sp>
      <p:pic>
        <p:nvPicPr>
          <p:cNvPr id="13" name="Picture 12">
            <a:extLst>
              <a:ext uri="{FF2B5EF4-FFF2-40B4-BE49-F238E27FC236}">
                <a16:creationId xmlns:a16="http://schemas.microsoft.com/office/drawing/2014/main" id="{F3921BAA-4E62-DD1A-A9C0-F94760F4B96E}"/>
              </a:ext>
            </a:extLst>
          </p:cNvPr>
          <p:cNvPicPr>
            <a:picLocks noChangeAspect="1"/>
          </p:cNvPicPr>
          <p:nvPr/>
        </p:nvPicPr>
        <p:blipFill>
          <a:blip r:embed="rId2"/>
          <a:stretch>
            <a:fillRect/>
          </a:stretch>
        </p:blipFill>
        <p:spPr>
          <a:xfrm>
            <a:off x="1464354" y="4376697"/>
            <a:ext cx="2847975" cy="1295400"/>
          </a:xfrm>
          <a:prstGeom prst="rect">
            <a:avLst/>
          </a:prstGeom>
        </p:spPr>
      </p:pic>
      <p:sp>
        <p:nvSpPr>
          <p:cNvPr id="6" name="TextBox 5">
            <a:extLst>
              <a:ext uri="{FF2B5EF4-FFF2-40B4-BE49-F238E27FC236}">
                <a16:creationId xmlns:a16="http://schemas.microsoft.com/office/drawing/2014/main" id="{E1697BA5-FE33-6C4D-8E19-B18AECC49EAC}"/>
              </a:ext>
            </a:extLst>
          </p:cNvPr>
          <p:cNvSpPr txBox="1"/>
          <p:nvPr/>
        </p:nvSpPr>
        <p:spPr>
          <a:xfrm>
            <a:off x="0" y="916982"/>
            <a:ext cx="8868792" cy="3139321"/>
          </a:xfrm>
          <a:prstGeom prst="rect">
            <a:avLst/>
          </a:prstGeom>
          <a:noFill/>
        </p:spPr>
        <p:txBody>
          <a:bodyPr wrap="square">
            <a:spAutoFit/>
          </a:bodyPr>
          <a:lstStyle/>
          <a:p>
            <a:r>
              <a:rPr lang="en-US" dirty="0"/>
              <a:t>The Michaelis-Menten kinetics equation includes two key constants:</a:t>
            </a:r>
          </a:p>
          <a:p>
            <a:endParaRPr lang="en-US" dirty="0"/>
          </a:p>
          <a:p>
            <a:r>
              <a:rPr lang="en-US" b="1" dirty="0"/>
              <a:t>Maximum reaction rate</a:t>
            </a:r>
            <a:r>
              <a:rPr lang="en-US" dirty="0"/>
              <a:t>, or </a:t>
            </a:r>
            <a:r>
              <a:rPr lang="en-US" b="1" dirty="0"/>
              <a:t>Vmax –</a:t>
            </a:r>
            <a:r>
              <a:rPr lang="en-US" dirty="0"/>
              <a:t> occurs when </a:t>
            </a:r>
            <a:r>
              <a:rPr lang="en-US" b="1" dirty="0"/>
              <a:t>all</a:t>
            </a:r>
            <a:r>
              <a:rPr lang="en-US" dirty="0"/>
              <a:t> substrate-binding </a:t>
            </a:r>
            <a:r>
              <a:rPr lang="en-US" b="1" dirty="0"/>
              <a:t>active sites </a:t>
            </a:r>
            <a:r>
              <a:rPr lang="en-US" dirty="0"/>
              <a:t>in an enzyme are saturated with substrates.</a:t>
            </a:r>
          </a:p>
          <a:p>
            <a:endParaRPr lang="en-US" b="1" dirty="0"/>
          </a:p>
          <a:p>
            <a:r>
              <a:rPr lang="en-US" b="1" dirty="0"/>
              <a:t>Michaelis Menten constant or Km </a:t>
            </a:r>
            <a:r>
              <a:rPr lang="en-US" dirty="0"/>
              <a:t>is </a:t>
            </a:r>
            <a:r>
              <a:rPr lang="en-US" b="1" dirty="0"/>
              <a:t>the concentration of substrate at which the reaction rate is half of its maximum value (Vmax</a:t>
            </a:r>
            <a:r>
              <a:rPr lang="en-US" dirty="0"/>
              <a:t>). </a:t>
            </a:r>
          </a:p>
          <a:p>
            <a:endParaRPr lang="en-US" dirty="0"/>
          </a:p>
          <a:p>
            <a:r>
              <a:rPr lang="en-US" dirty="0"/>
              <a:t>The </a:t>
            </a:r>
            <a:r>
              <a:rPr lang="en-US" b="1" dirty="0"/>
              <a:t>Km </a:t>
            </a:r>
            <a:r>
              <a:rPr lang="en-US" dirty="0"/>
              <a:t>value indicates </a:t>
            </a:r>
            <a:r>
              <a:rPr lang="en-US" b="1" dirty="0"/>
              <a:t>the affinity of enzymes towards substrate </a:t>
            </a:r>
            <a:r>
              <a:rPr lang="en-US" dirty="0"/>
              <a:t>(how well an enzyme shows activity at different concentrations of its substrate); a lower Km value indicates better performance and it has higher affinity towards the substrate. </a:t>
            </a:r>
            <a:endParaRPr lang="sr-Latn-RS" dirty="0"/>
          </a:p>
        </p:txBody>
      </p:sp>
      <p:pic>
        <p:nvPicPr>
          <p:cNvPr id="7" name="Picture 6">
            <a:extLst>
              <a:ext uri="{FF2B5EF4-FFF2-40B4-BE49-F238E27FC236}">
                <a16:creationId xmlns:a16="http://schemas.microsoft.com/office/drawing/2014/main" id="{2E62D8D3-5062-903D-0B41-EA480271D5DC}"/>
              </a:ext>
            </a:extLst>
          </p:cNvPr>
          <p:cNvPicPr>
            <a:picLocks noChangeAspect="1"/>
          </p:cNvPicPr>
          <p:nvPr/>
        </p:nvPicPr>
        <p:blipFill>
          <a:blip r:embed="rId3"/>
          <a:stretch>
            <a:fillRect/>
          </a:stretch>
        </p:blipFill>
        <p:spPr>
          <a:xfrm>
            <a:off x="4918230" y="4056303"/>
            <a:ext cx="3271422" cy="2541534"/>
          </a:xfrm>
          <a:prstGeom prst="rect">
            <a:avLst/>
          </a:prstGeom>
        </p:spPr>
      </p:pic>
    </p:spTree>
    <p:extLst>
      <p:ext uri="{BB962C8B-B14F-4D97-AF65-F5344CB8AC3E}">
        <p14:creationId xmlns:p14="http://schemas.microsoft.com/office/powerpoint/2010/main" val="3200584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BFC26BF-CFB8-B6D5-A796-DFCB4726BAFA}"/>
              </a:ext>
            </a:extLst>
          </p:cNvPr>
          <p:cNvPicPr>
            <a:picLocks noChangeAspect="1"/>
          </p:cNvPicPr>
          <p:nvPr/>
        </p:nvPicPr>
        <p:blipFill rotWithShape="1">
          <a:blip r:embed="rId2"/>
          <a:srcRect l="38253" t="21995" r="20679" b="36408"/>
          <a:stretch/>
        </p:blipFill>
        <p:spPr>
          <a:xfrm>
            <a:off x="1305018" y="1988598"/>
            <a:ext cx="6729273" cy="4190260"/>
          </a:xfrm>
          <a:prstGeom prst="rect">
            <a:avLst/>
          </a:prstGeom>
        </p:spPr>
      </p:pic>
      <p:pic>
        <p:nvPicPr>
          <p:cNvPr id="6" name="Picture 5">
            <a:extLst>
              <a:ext uri="{FF2B5EF4-FFF2-40B4-BE49-F238E27FC236}">
                <a16:creationId xmlns:a16="http://schemas.microsoft.com/office/drawing/2014/main" id="{3460359B-6CAB-C84C-C6C2-4794DA513E07}"/>
              </a:ext>
            </a:extLst>
          </p:cNvPr>
          <p:cNvPicPr>
            <a:picLocks noChangeAspect="1"/>
          </p:cNvPicPr>
          <p:nvPr/>
        </p:nvPicPr>
        <p:blipFill>
          <a:blip r:embed="rId3"/>
          <a:stretch>
            <a:fillRect/>
          </a:stretch>
        </p:blipFill>
        <p:spPr>
          <a:xfrm>
            <a:off x="1981682" y="767919"/>
            <a:ext cx="5944115" cy="646232"/>
          </a:xfrm>
          <a:prstGeom prst="rect">
            <a:avLst/>
          </a:prstGeom>
        </p:spPr>
      </p:pic>
    </p:spTree>
    <p:extLst>
      <p:ext uri="{BB962C8B-B14F-4D97-AF65-F5344CB8AC3E}">
        <p14:creationId xmlns:p14="http://schemas.microsoft.com/office/powerpoint/2010/main" val="134475399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629254-54A6-9518-64AE-DCFDEFFF964E}"/>
              </a:ext>
            </a:extLst>
          </p:cNvPr>
          <p:cNvSpPr txBox="1"/>
          <p:nvPr/>
        </p:nvSpPr>
        <p:spPr>
          <a:xfrm>
            <a:off x="2365900" y="63013"/>
            <a:ext cx="4572000" cy="369332"/>
          </a:xfrm>
          <a:prstGeom prst="rect">
            <a:avLst/>
          </a:prstGeom>
          <a:noFill/>
        </p:spPr>
        <p:txBody>
          <a:bodyPr wrap="square">
            <a:spAutoFit/>
          </a:bodyPr>
          <a:lstStyle/>
          <a:p>
            <a:pPr algn="ctr"/>
            <a:r>
              <a:rPr lang="en-US" b="1" dirty="0"/>
              <a:t>ENZYME KINETICS </a:t>
            </a:r>
          </a:p>
        </p:txBody>
      </p:sp>
      <p:sp>
        <p:nvSpPr>
          <p:cNvPr id="4" name="TextBox 3">
            <a:extLst>
              <a:ext uri="{FF2B5EF4-FFF2-40B4-BE49-F238E27FC236}">
                <a16:creationId xmlns:a16="http://schemas.microsoft.com/office/drawing/2014/main" id="{75D8AA66-4C9B-4198-766C-DC3278A3D0F6}"/>
              </a:ext>
            </a:extLst>
          </p:cNvPr>
          <p:cNvSpPr txBox="1"/>
          <p:nvPr/>
        </p:nvSpPr>
        <p:spPr>
          <a:xfrm>
            <a:off x="1651247" y="403476"/>
            <a:ext cx="9081856" cy="369332"/>
          </a:xfrm>
          <a:prstGeom prst="rect">
            <a:avLst/>
          </a:prstGeom>
          <a:noFill/>
        </p:spPr>
        <p:txBody>
          <a:bodyPr wrap="square">
            <a:spAutoFit/>
          </a:bodyPr>
          <a:lstStyle/>
          <a:p>
            <a:r>
              <a:rPr lang="en-US" b="1" dirty="0"/>
              <a:t>RATE OF THE REACTION AS A FUNCTION OF SUBSTRATE CONCENTRATIONS </a:t>
            </a:r>
            <a:endParaRPr lang="sr-Latn-RS" b="1" dirty="0"/>
          </a:p>
        </p:txBody>
      </p:sp>
      <p:pic>
        <p:nvPicPr>
          <p:cNvPr id="7" name="Picture 6">
            <a:extLst>
              <a:ext uri="{FF2B5EF4-FFF2-40B4-BE49-F238E27FC236}">
                <a16:creationId xmlns:a16="http://schemas.microsoft.com/office/drawing/2014/main" id="{2E62D8D3-5062-903D-0B41-EA480271D5DC}"/>
              </a:ext>
            </a:extLst>
          </p:cNvPr>
          <p:cNvPicPr>
            <a:picLocks noChangeAspect="1"/>
          </p:cNvPicPr>
          <p:nvPr/>
        </p:nvPicPr>
        <p:blipFill>
          <a:blip r:embed="rId2"/>
          <a:stretch>
            <a:fillRect/>
          </a:stretch>
        </p:blipFill>
        <p:spPr>
          <a:xfrm>
            <a:off x="5272226" y="1595524"/>
            <a:ext cx="3331347" cy="4743132"/>
          </a:xfrm>
          <a:prstGeom prst="rect">
            <a:avLst/>
          </a:prstGeom>
        </p:spPr>
      </p:pic>
      <p:sp>
        <p:nvSpPr>
          <p:cNvPr id="3" name="TextBox 2">
            <a:extLst>
              <a:ext uri="{FF2B5EF4-FFF2-40B4-BE49-F238E27FC236}">
                <a16:creationId xmlns:a16="http://schemas.microsoft.com/office/drawing/2014/main" id="{4EB844BC-4295-3B37-58C9-875760C3C747}"/>
              </a:ext>
            </a:extLst>
          </p:cNvPr>
          <p:cNvSpPr txBox="1"/>
          <p:nvPr/>
        </p:nvSpPr>
        <p:spPr>
          <a:xfrm>
            <a:off x="3977197" y="772808"/>
            <a:ext cx="5530788" cy="369332"/>
          </a:xfrm>
          <a:prstGeom prst="rect">
            <a:avLst/>
          </a:prstGeom>
          <a:noFill/>
        </p:spPr>
        <p:txBody>
          <a:bodyPr wrap="square">
            <a:spAutoFit/>
          </a:bodyPr>
          <a:lstStyle/>
          <a:p>
            <a:r>
              <a:rPr lang="sr-Latn-RS" b="1" dirty="0"/>
              <a:t>[S] </a:t>
            </a:r>
            <a:r>
              <a:rPr lang="en-US" b="1" dirty="0"/>
              <a:t>&lt;&lt; </a:t>
            </a:r>
            <a:r>
              <a:rPr lang="sr-Latn-RS" b="1" dirty="0"/>
              <a:t>K</a:t>
            </a:r>
            <a:r>
              <a:rPr lang="en-US" b="1" dirty="0"/>
              <a:t>m</a:t>
            </a:r>
            <a:endParaRPr lang="sr-Latn-RS" b="1" dirty="0"/>
          </a:p>
        </p:txBody>
      </p:sp>
      <p:sp>
        <p:nvSpPr>
          <p:cNvPr id="9" name="TextBox 8">
            <a:extLst>
              <a:ext uri="{FF2B5EF4-FFF2-40B4-BE49-F238E27FC236}">
                <a16:creationId xmlns:a16="http://schemas.microsoft.com/office/drawing/2014/main" id="{B740BD0C-3AA5-5B47-8512-9CD85506226F}"/>
              </a:ext>
            </a:extLst>
          </p:cNvPr>
          <p:cNvSpPr txBox="1"/>
          <p:nvPr/>
        </p:nvSpPr>
        <p:spPr>
          <a:xfrm>
            <a:off x="84338" y="2136338"/>
            <a:ext cx="5187888" cy="3693319"/>
          </a:xfrm>
          <a:prstGeom prst="rect">
            <a:avLst/>
          </a:prstGeom>
          <a:noFill/>
        </p:spPr>
        <p:txBody>
          <a:bodyPr wrap="square">
            <a:spAutoFit/>
          </a:bodyPr>
          <a:lstStyle/>
          <a:p>
            <a:r>
              <a:rPr lang="en-US" dirty="0"/>
              <a:t>In the context of low substrate concentrations </a:t>
            </a:r>
          </a:p>
          <a:p>
            <a:r>
              <a:rPr lang="en-US" dirty="0"/>
              <a:t>                                          </a:t>
            </a:r>
          </a:p>
          <a:p>
            <a:r>
              <a:rPr lang="en-US" dirty="0"/>
              <a:t>                                        [S] &lt;&lt; Km</a:t>
            </a:r>
          </a:p>
          <a:p>
            <a:r>
              <a:rPr lang="en-US" dirty="0"/>
              <a:t> </a:t>
            </a:r>
          </a:p>
          <a:p>
            <a:r>
              <a:rPr lang="en-US" dirty="0"/>
              <a:t>it can be observed that </a:t>
            </a:r>
            <a:r>
              <a:rPr lang="en-US" b="1" dirty="0"/>
              <a:t>the rate of enzyme-catalyzed reaction exhibits a linear relationship </a:t>
            </a:r>
            <a:r>
              <a:rPr lang="en-US" dirty="0"/>
              <a:t>with the substrate concentration, denoted as [S]o. </a:t>
            </a:r>
          </a:p>
          <a:p>
            <a:endParaRPr lang="en-US" dirty="0"/>
          </a:p>
          <a:p>
            <a:r>
              <a:rPr lang="en-US" dirty="0"/>
              <a:t>This implies that </a:t>
            </a:r>
            <a:r>
              <a:rPr lang="en-US" b="1" dirty="0"/>
              <a:t>the rate is directly proportional to the substrate concentration</a:t>
            </a:r>
            <a:r>
              <a:rPr lang="en-US" dirty="0"/>
              <a:t>.</a:t>
            </a:r>
          </a:p>
          <a:p>
            <a:endParaRPr lang="en-US" dirty="0"/>
          </a:p>
          <a:p>
            <a:r>
              <a:rPr lang="en-US" dirty="0"/>
              <a:t>Doubling of [S] will lead to a doubling of the initial velocity (V0).</a:t>
            </a:r>
            <a:endParaRPr lang="sr-Latn-RS" dirty="0"/>
          </a:p>
        </p:txBody>
      </p:sp>
    </p:spTree>
    <p:extLst>
      <p:ext uri="{BB962C8B-B14F-4D97-AF65-F5344CB8AC3E}">
        <p14:creationId xmlns:p14="http://schemas.microsoft.com/office/powerpoint/2010/main" val="12436886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629254-54A6-9518-64AE-DCFDEFFF964E}"/>
              </a:ext>
            </a:extLst>
          </p:cNvPr>
          <p:cNvSpPr txBox="1"/>
          <p:nvPr/>
        </p:nvSpPr>
        <p:spPr>
          <a:xfrm>
            <a:off x="2365900" y="63013"/>
            <a:ext cx="4572000" cy="369332"/>
          </a:xfrm>
          <a:prstGeom prst="rect">
            <a:avLst/>
          </a:prstGeom>
          <a:noFill/>
        </p:spPr>
        <p:txBody>
          <a:bodyPr wrap="square">
            <a:spAutoFit/>
          </a:bodyPr>
          <a:lstStyle/>
          <a:p>
            <a:pPr algn="ctr"/>
            <a:r>
              <a:rPr lang="en-US" b="1" dirty="0"/>
              <a:t>ENZYME KINETICS </a:t>
            </a:r>
          </a:p>
        </p:txBody>
      </p:sp>
      <p:sp>
        <p:nvSpPr>
          <p:cNvPr id="4" name="TextBox 3">
            <a:extLst>
              <a:ext uri="{FF2B5EF4-FFF2-40B4-BE49-F238E27FC236}">
                <a16:creationId xmlns:a16="http://schemas.microsoft.com/office/drawing/2014/main" id="{75D8AA66-4C9B-4198-766C-DC3278A3D0F6}"/>
              </a:ext>
            </a:extLst>
          </p:cNvPr>
          <p:cNvSpPr txBox="1"/>
          <p:nvPr/>
        </p:nvSpPr>
        <p:spPr>
          <a:xfrm>
            <a:off x="1651247" y="403476"/>
            <a:ext cx="9081856" cy="369332"/>
          </a:xfrm>
          <a:prstGeom prst="rect">
            <a:avLst/>
          </a:prstGeom>
          <a:noFill/>
        </p:spPr>
        <p:txBody>
          <a:bodyPr wrap="square">
            <a:spAutoFit/>
          </a:bodyPr>
          <a:lstStyle/>
          <a:p>
            <a:r>
              <a:rPr lang="en-US" b="1" dirty="0"/>
              <a:t>RATE OF THE REACTION AS A FUNCTION OF SUBSTRATE CONCENTRATIONS </a:t>
            </a:r>
            <a:endParaRPr lang="sr-Latn-RS" b="1" dirty="0"/>
          </a:p>
        </p:txBody>
      </p:sp>
      <p:pic>
        <p:nvPicPr>
          <p:cNvPr id="7" name="Picture 6">
            <a:extLst>
              <a:ext uri="{FF2B5EF4-FFF2-40B4-BE49-F238E27FC236}">
                <a16:creationId xmlns:a16="http://schemas.microsoft.com/office/drawing/2014/main" id="{2E62D8D3-5062-903D-0B41-EA480271D5DC}"/>
              </a:ext>
            </a:extLst>
          </p:cNvPr>
          <p:cNvPicPr>
            <a:picLocks noChangeAspect="1"/>
          </p:cNvPicPr>
          <p:nvPr/>
        </p:nvPicPr>
        <p:blipFill>
          <a:blip r:embed="rId2"/>
          <a:stretch>
            <a:fillRect/>
          </a:stretch>
        </p:blipFill>
        <p:spPr>
          <a:xfrm>
            <a:off x="5272226" y="1595524"/>
            <a:ext cx="3331347" cy="4743132"/>
          </a:xfrm>
          <a:prstGeom prst="rect">
            <a:avLst/>
          </a:prstGeom>
        </p:spPr>
      </p:pic>
      <p:sp>
        <p:nvSpPr>
          <p:cNvPr id="3" name="TextBox 2">
            <a:extLst>
              <a:ext uri="{FF2B5EF4-FFF2-40B4-BE49-F238E27FC236}">
                <a16:creationId xmlns:a16="http://schemas.microsoft.com/office/drawing/2014/main" id="{4EB844BC-4295-3B37-58C9-875760C3C747}"/>
              </a:ext>
            </a:extLst>
          </p:cNvPr>
          <p:cNvSpPr txBox="1"/>
          <p:nvPr/>
        </p:nvSpPr>
        <p:spPr>
          <a:xfrm>
            <a:off x="3977197" y="772808"/>
            <a:ext cx="5530788" cy="369332"/>
          </a:xfrm>
          <a:prstGeom prst="rect">
            <a:avLst/>
          </a:prstGeom>
          <a:noFill/>
        </p:spPr>
        <p:txBody>
          <a:bodyPr wrap="square">
            <a:spAutoFit/>
          </a:bodyPr>
          <a:lstStyle/>
          <a:p>
            <a:r>
              <a:rPr lang="sr-Latn-RS" b="1" dirty="0"/>
              <a:t>[S] </a:t>
            </a:r>
            <a:r>
              <a:rPr lang="en-US" b="1" dirty="0"/>
              <a:t>= </a:t>
            </a:r>
            <a:r>
              <a:rPr lang="sr-Latn-RS" b="1" dirty="0"/>
              <a:t>K</a:t>
            </a:r>
            <a:r>
              <a:rPr lang="en-US" b="1" dirty="0"/>
              <a:t>m</a:t>
            </a:r>
            <a:endParaRPr lang="sr-Latn-RS" b="1" dirty="0"/>
          </a:p>
        </p:txBody>
      </p:sp>
      <p:sp>
        <p:nvSpPr>
          <p:cNvPr id="9" name="TextBox 8">
            <a:extLst>
              <a:ext uri="{FF2B5EF4-FFF2-40B4-BE49-F238E27FC236}">
                <a16:creationId xmlns:a16="http://schemas.microsoft.com/office/drawing/2014/main" id="{B740BD0C-3AA5-5B47-8512-9CD85506226F}"/>
              </a:ext>
            </a:extLst>
          </p:cNvPr>
          <p:cNvSpPr txBox="1"/>
          <p:nvPr/>
        </p:nvSpPr>
        <p:spPr>
          <a:xfrm>
            <a:off x="84338" y="2136338"/>
            <a:ext cx="5187888" cy="3416320"/>
          </a:xfrm>
          <a:prstGeom prst="rect">
            <a:avLst/>
          </a:prstGeom>
          <a:noFill/>
        </p:spPr>
        <p:txBody>
          <a:bodyPr wrap="square">
            <a:spAutoFit/>
          </a:bodyPr>
          <a:lstStyle/>
          <a:p>
            <a:r>
              <a:rPr lang="en-US" dirty="0"/>
              <a:t>In the context of substrate concentrations equal to Km</a:t>
            </a:r>
          </a:p>
          <a:p>
            <a:r>
              <a:rPr lang="en-US" dirty="0"/>
              <a:t>                                          </a:t>
            </a:r>
          </a:p>
          <a:p>
            <a:r>
              <a:rPr lang="en-US" dirty="0"/>
              <a:t>                                        [S] = Km</a:t>
            </a:r>
          </a:p>
          <a:p>
            <a:endParaRPr lang="en-US" dirty="0"/>
          </a:p>
          <a:p>
            <a:r>
              <a:rPr lang="en-US" dirty="0"/>
              <a:t>Km is numerically equal to the substrate concentration at which the reaction velocity is equal to ½Vmax</a:t>
            </a:r>
          </a:p>
          <a:p>
            <a:endParaRPr lang="en-US" dirty="0"/>
          </a:p>
          <a:p>
            <a:r>
              <a:rPr lang="en-US" dirty="0"/>
              <a:t>At this point half of the total concentrations of enzymes are saturated by substrates.</a:t>
            </a:r>
          </a:p>
          <a:p>
            <a:r>
              <a:rPr lang="en-US" dirty="0"/>
              <a:t> </a:t>
            </a:r>
          </a:p>
        </p:txBody>
      </p:sp>
    </p:spTree>
    <p:extLst>
      <p:ext uri="{BB962C8B-B14F-4D97-AF65-F5344CB8AC3E}">
        <p14:creationId xmlns:p14="http://schemas.microsoft.com/office/powerpoint/2010/main" val="15963503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629254-54A6-9518-64AE-DCFDEFFF964E}"/>
              </a:ext>
            </a:extLst>
          </p:cNvPr>
          <p:cNvSpPr txBox="1"/>
          <p:nvPr/>
        </p:nvSpPr>
        <p:spPr>
          <a:xfrm>
            <a:off x="2365900" y="63013"/>
            <a:ext cx="4572000" cy="369332"/>
          </a:xfrm>
          <a:prstGeom prst="rect">
            <a:avLst/>
          </a:prstGeom>
          <a:noFill/>
        </p:spPr>
        <p:txBody>
          <a:bodyPr wrap="square">
            <a:spAutoFit/>
          </a:bodyPr>
          <a:lstStyle/>
          <a:p>
            <a:pPr algn="ctr"/>
            <a:r>
              <a:rPr lang="en-US" b="1" dirty="0"/>
              <a:t>ENZYME KINETICS </a:t>
            </a:r>
          </a:p>
        </p:txBody>
      </p:sp>
      <p:sp>
        <p:nvSpPr>
          <p:cNvPr id="4" name="TextBox 3">
            <a:extLst>
              <a:ext uri="{FF2B5EF4-FFF2-40B4-BE49-F238E27FC236}">
                <a16:creationId xmlns:a16="http://schemas.microsoft.com/office/drawing/2014/main" id="{75D8AA66-4C9B-4198-766C-DC3278A3D0F6}"/>
              </a:ext>
            </a:extLst>
          </p:cNvPr>
          <p:cNvSpPr txBox="1"/>
          <p:nvPr/>
        </p:nvSpPr>
        <p:spPr>
          <a:xfrm>
            <a:off x="1651247" y="403476"/>
            <a:ext cx="9081856" cy="369332"/>
          </a:xfrm>
          <a:prstGeom prst="rect">
            <a:avLst/>
          </a:prstGeom>
          <a:noFill/>
        </p:spPr>
        <p:txBody>
          <a:bodyPr wrap="square">
            <a:spAutoFit/>
          </a:bodyPr>
          <a:lstStyle/>
          <a:p>
            <a:r>
              <a:rPr lang="en-US" b="1" dirty="0"/>
              <a:t>RATE OF THE REACTION AS A FUNCTION OF SUBSTRATE CONCENTRATIONS </a:t>
            </a:r>
            <a:endParaRPr lang="sr-Latn-RS" b="1" dirty="0"/>
          </a:p>
        </p:txBody>
      </p:sp>
      <p:pic>
        <p:nvPicPr>
          <p:cNvPr id="7" name="Picture 6">
            <a:extLst>
              <a:ext uri="{FF2B5EF4-FFF2-40B4-BE49-F238E27FC236}">
                <a16:creationId xmlns:a16="http://schemas.microsoft.com/office/drawing/2014/main" id="{2E62D8D3-5062-903D-0B41-EA480271D5DC}"/>
              </a:ext>
            </a:extLst>
          </p:cNvPr>
          <p:cNvPicPr>
            <a:picLocks noChangeAspect="1"/>
          </p:cNvPicPr>
          <p:nvPr/>
        </p:nvPicPr>
        <p:blipFill>
          <a:blip r:embed="rId2"/>
          <a:stretch>
            <a:fillRect/>
          </a:stretch>
        </p:blipFill>
        <p:spPr>
          <a:xfrm>
            <a:off x="5272226" y="1595524"/>
            <a:ext cx="3331347" cy="4743132"/>
          </a:xfrm>
          <a:prstGeom prst="rect">
            <a:avLst/>
          </a:prstGeom>
        </p:spPr>
      </p:pic>
      <p:sp>
        <p:nvSpPr>
          <p:cNvPr id="3" name="TextBox 2">
            <a:extLst>
              <a:ext uri="{FF2B5EF4-FFF2-40B4-BE49-F238E27FC236}">
                <a16:creationId xmlns:a16="http://schemas.microsoft.com/office/drawing/2014/main" id="{4EB844BC-4295-3B37-58C9-875760C3C747}"/>
              </a:ext>
            </a:extLst>
          </p:cNvPr>
          <p:cNvSpPr txBox="1"/>
          <p:nvPr/>
        </p:nvSpPr>
        <p:spPr>
          <a:xfrm>
            <a:off x="3977197" y="772808"/>
            <a:ext cx="5530788" cy="369332"/>
          </a:xfrm>
          <a:prstGeom prst="rect">
            <a:avLst/>
          </a:prstGeom>
          <a:noFill/>
        </p:spPr>
        <p:txBody>
          <a:bodyPr wrap="square">
            <a:spAutoFit/>
          </a:bodyPr>
          <a:lstStyle/>
          <a:p>
            <a:r>
              <a:rPr lang="sr-Latn-RS" b="1" dirty="0"/>
              <a:t>[S] </a:t>
            </a:r>
            <a:r>
              <a:rPr lang="en-US" b="1" dirty="0"/>
              <a:t>&gt;&gt;</a:t>
            </a:r>
            <a:r>
              <a:rPr lang="sr-Latn-RS" b="1" dirty="0"/>
              <a:t>K</a:t>
            </a:r>
            <a:r>
              <a:rPr lang="en-US" b="1" dirty="0"/>
              <a:t>m</a:t>
            </a:r>
            <a:endParaRPr lang="sr-Latn-RS" b="1" dirty="0"/>
          </a:p>
        </p:txBody>
      </p:sp>
      <p:sp>
        <p:nvSpPr>
          <p:cNvPr id="9" name="TextBox 8">
            <a:extLst>
              <a:ext uri="{FF2B5EF4-FFF2-40B4-BE49-F238E27FC236}">
                <a16:creationId xmlns:a16="http://schemas.microsoft.com/office/drawing/2014/main" id="{B740BD0C-3AA5-5B47-8512-9CD85506226F}"/>
              </a:ext>
            </a:extLst>
          </p:cNvPr>
          <p:cNvSpPr txBox="1"/>
          <p:nvPr/>
        </p:nvSpPr>
        <p:spPr>
          <a:xfrm>
            <a:off x="84338" y="2136338"/>
            <a:ext cx="5187888" cy="4247317"/>
          </a:xfrm>
          <a:prstGeom prst="rect">
            <a:avLst/>
          </a:prstGeom>
          <a:noFill/>
        </p:spPr>
        <p:txBody>
          <a:bodyPr wrap="square">
            <a:spAutoFit/>
          </a:bodyPr>
          <a:lstStyle/>
          <a:p>
            <a:r>
              <a:rPr lang="en-US" dirty="0"/>
              <a:t>In the context of high substrate concentrations </a:t>
            </a:r>
          </a:p>
          <a:p>
            <a:r>
              <a:rPr lang="en-US" dirty="0"/>
              <a:t>                                          </a:t>
            </a:r>
          </a:p>
          <a:p>
            <a:r>
              <a:rPr lang="en-US" dirty="0"/>
              <a:t>                                        [S] &gt;&gt;Km</a:t>
            </a:r>
          </a:p>
          <a:p>
            <a:r>
              <a:rPr lang="en-US" dirty="0"/>
              <a:t> </a:t>
            </a:r>
          </a:p>
          <a:p>
            <a:r>
              <a:rPr lang="en-US" dirty="0"/>
              <a:t>at high substrate concentrations, </a:t>
            </a:r>
            <a:r>
              <a:rPr lang="en-US" b="1" dirty="0"/>
              <a:t>the enzyme becomes saturated</a:t>
            </a:r>
            <a:r>
              <a:rPr lang="en-US" dirty="0"/>
              <a:t> and further increases in [S] lead to very small changes in V0.</a:t>
            </a:r>
          </a:p>
          <a:p>
            <a:endParaRPr lang="en-US" dirty="0"/>
          </a:p>
          <a:p>
            <a:r>
              <a:rPr lang="en-US" dirty="0"/>
              <a:t>This occurs because, at saturating substrate concentrations, all of the enzyme molecules have bound substrate.</a:t>
            </a:r>
          </a:p>
          <a:p>
            <a:endParaRPr lang="en-US" dirty="0"/>
          </a:p>
          <a:p>
            <a:r>
              <a:rPr lang="en-US" dirty="0"/>
              <a:t>At </a:t>
            </a:r>
            <a:r>
              <a:rPr lang="en-US" b="1" dirty="0"/>
              <a:t>high substrate concentrations</a:t>
            </a:r>
            <a:r>
              <a:rPr lang="en-US" dirty="0"/>
              <a:t>, the </a:t>
            </a:r>
            <a:r>
              <a:rPr lang="en-US" b="1" dirty="0"/>
              <a:t>rate of reaction reaches its maximum Vmax, and it is independent of substrate concentration</a:t>
            </a:r>
          </a:p>
        </p:txBody>
      </p:sp>
    </p:spTree>
    <p:extLst>
      <p:ext uri="{BB962C8B-B14F-4D97-AF65-F5344CB8AC3E}">
        <p14:creationId xmlns:p14="http://schemas.microsoft.com/office/powerpoint/2010/main" val="204873470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F78A78E-080D-B916-9C85-6EEC2EBBDF85}"/>
              </a:ext>
            </a:extLst>
          </p:cNvPr>
          <p:cNvPicPr>
            <a:picLocks noChangeAspect="1"/>
          </p:cNvPicPr>
          <p:nvPr/>
        </p:nvPicPr>
        <p:blipFill>
          <a:blip r:embed="rId2"/>
          <a:stretch>
            <a:fillRect/>
          </a:stretch>
        </p:blipFill>
        <p:spPr>
          <a:xfrm>
            <a:off x="266330" y="1114425"/>
            <a:ext cx="8877670" cy="4629150"/>
          </a:xfrm>
          <a:prstGeom prst="rect">
            <a:avLst/>
          </a:prstGeom>
        </p:spPr>
      </p:pic>
    </p:spTree>
    <p:extLst>
      <p:ext uri="{BB962C8B-B14F-4D97-AF65-F5344CB8AC3E}">
        <p14:creationId xmlns:p14="http://schemas.microsoft.com/office/powerpoint/2010/main" val="190103885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629254-54A6-9518-64AE-DCFDEFFF964E}"/>
              </a:ext>
            </a:extLst>
          </p:cNvPr>
          <p:cNvSpPr txBox="1"/>
          <p:nvPr/>
        </p:nvSpPr>
        <p:spPr>
          <a:xfrm>
            <a:off x="2365900" y="63013"/>
            <a:ext cx="4572000" cy="369332"/>
          </a:xfrm>
          <a:prstGeom prst="rect">
            <a:avLst/>
          </a:prstGeom>
          <a:noFill/>
        </p:spPr>
        <p:txBody>
          <a:bodyPr wrap="square">
            <a:spAutoFit/>
          </a:bodyPr>
          <a:lstStyle/>
          <a:p>
            <a:pPr algn="ctr"/>
            <a:r>
              <a:rPr lang="en-US" b="1" dirty="0"/>
              <a:t>ENZYME KINETICS </a:t>
            </a:r>
          </a:p>
        </p:txBody>
      </p:sp>
      <p:pic>
        <p:nvPicPr>
          <p:cNvPr id="2" name="Picture 1">
            <a:extLst>
              <a:ext uri="{FF2B5EF4-FFF2-40B4-BE49-F238E27FC236}">
                <a16:creationId xmlns:a16="http://schemas.microsoft.com/office/drawing/2014/main" id="{3A77FA88-B11E-D49C-EBC4-6A39A3B62346}"/>
              </a:ext>
            </a:extLst>
          </p:cNvPr>
          <p:cNvPicPr>
            <a:picLocks noChangeAspect="1"/>
          </p:cNvPicPr>
          <p:nvPr/>
        </p:nvPicPr>
        <p:blipFill rotWithShape="1">
          <a:blip r:embed="rId2"/>
          <a:srcRect l="37864" t="8909" r="874" b="5216"/>
          <a:stretch/>
        </p:blipFill>
        <p:spPr>
          <a:xfrm>
            <a:off x="3462290" y="1005837"/>
            <a:ext cx="5601811" cy="5599150"/>
          </a:xfrm>
          <a:prstGeom prst="rect">
            <a:avLst/>
          </a:prstGeom>
        </p:spPr>
      </p:pic>
      <p:sp>
        <p:nvSpPr>
          <p:cNvPr id="8" name="TextBox 7">
            <a:extLst>
              <a:ext uri="{FF2B5EF4-FFF2-40B4-BE49-F238E27FC236}">
                <a16:creationId xmlns:a16="http://schemas.microsoft.com/office/drawing/2014/main" id="{C1FFC27B-4A76-3DE2-817C-69E26EC9B8BB}"/>
              </a:ext>
            </a:extLst>
          </p:cNvPr>
          <p:cNvSpPr txBox="1"/>
          <p:nvPr/>
        </p:nvSpPr>
        <p:spPr>
          <a:xfrm>
            <a:off x="164237" y="1224054"/>
            <a:ext cx="3466730" cy="3416320"/>
          </a:xfrm>
          <a:prstGeom prst="rect">
            <a:avLst/>
          </a:prstGeom>
          <a:noFill/>
        </p:spPr>
        <p:txBody>
          <a:bodyPr wrap="square">
            <a:spAutoFit/>
          </a:bodyPr>
          <a:lstStyle/>
          <a:p>
            <a:r>
              <a:rPr lang="sr-Latn-RS" dirty="0"/>
              <a:t>Calculation of Km and</a:t>
            </a:r>
            <a:r>
              <a:rPr lang="en-US" dirty="0"/>
              <a:t> </a:t>
            </a:r>
            <a:r>
              <a:rPr lang="sr-Latn-RS" dirty="0"/>
              <a:t>Vmax to determine the</a:t>
            </a:r>
            <a:r>
              <a:rPr lang="en-US" dirty="0"/>
              <a:t> </a:t>
            </a:r>
            <a:r>
              <a:rPr lang="sr-Latn-RS" dirty="0"/>
              <a:t>mechanism of action of</a:t>
            </a:r>
            <a:r>
              <a:rPr lang="en-US" dirty="0"/>
              <a:t> </a:t>
            </a:r>
            <a:r>
              <a:rPr lang="sr-Latn-RS" dirty="0"/>
              <a:t>enzyme inhibitors. </a:t>
            </a:r>
            <a:endParaRPr lang="en-US" dirty="0"/>
          </a:p>
          <a:p>
            <a:endParaRPr lang="en-US" dirty="0"/>
          </a:p>
          <a:p>
            <a:r>
              <a:rPr lang="sr-Latn-RS" dirty="0"/>
              <a:t>The Km value is usually</a:t>
            </a:r>
            <a:r>
              <a:rPr lang="en-US" dirty="0"/>
              <a:t> </a:t>
            </a:r>
            <a:r>
              <a:rPr lang="sr-Latn-RS" dirty="0"/>
              <a:t>expressed in units of</a:t>
            </a:r>
            <a:r>
              <a:rPr lang="en-US" dirty="0"/>
              <a:t> </a:t>
            </a:r>
            <a:r>
              <a:rPr lang="sr-Latn-RS" dirty="0"/>
              <a:t>concentration(moles/L).</a:t>
            </a:r>
            <a:endParaRPr lang="en-US" dirty="0"/>
          </a:p>
          <a:p>
            <a:endParaRPr lang="en-US" dirty="0"/>
          </a:p>
          <a:p>
            <a:r>
              <a:rPr lang="sr-Latn-RS" dirty="0"/>
              <a:t>1/V0 is plotted versus</a:t>
            </a:r>
            <a:r>
              <a:rPr lang="en-US" dirty="0"/>
              <a:t> </a:t>
            </a:r>
            <a:r>
              <a:rPr lang="sr-Latn-RS" dirty="0"/>
              <a:t>1/[S], a straight line is</a:t>
            </a:r>
            <a:r>
              <a:rPr lang="en-US" dirty="0"/>
              <a:t> </a:t>
            </a:r>
            <a:r>
              <a:rPr lang="sr-Latn-RS" dirty="0"/>
              <a:t>obtained (Line weaver-Burk plot) and it</a:t>
            </a:r>
            <a:r>
              <a:rPr lang="en-US" dirty="0"/>
              <a:t> </a:t>
            </a:r>
            <a:r>
              <a:rPr lang="sr-Latn-RS" dirty="0"/>
              <a:t>becomes more practical</a:t>
            </a:r>
            <a:r>
              <a:rPr lang="en-US" dirty="0"/>
              <a:t> </a:t>
            </a:r>
            <a:r>
              <a:rPr lang="sr-Latn-RS" dirty="0"/>
              <a:t>to estimate both Km and</a:t>
            </a:r>
            <a:r>
              <a:rPr lang="en-US" dirty="0"/>
              <a:t> </a:t>
            </a:r>
            <a:r>
              <a:rPr lang="sr-Latn-RS" dirty="0"/>
              <a:t>Vmax. </a:t>
            </a:r>
          </a:p>
        </p:txBody>
      </p:sp>
      <p:sp>
        <p:nvSpPr>
          <p:cNvPr id="10" name="TextBox 9">
            <a:extLst>
              <a:ext uri="{FF2B5EF4-FFF2-40B4-BE49-F238E27FC236}">
                <a16:creationId xmlns:a16="http://schemas.microsoft.com/office/drawing/2014/main" id="{04839AE6-AF24-CD8F-E322-42D7B23E2E26}"/>
              </a:ext>
            </a:extLst>
          </p:cNvPr>
          <p:cNvSpPr txBox="1"/>
          <p:nvPr/>
        </p:nvSpPr>
        <p:spPr>
          <a:xfrm>
            <a:off x="3377953" y="342731"/>
            <a:ext cx="4572000" cy="369332"/>
          </a:xfrm>
          <a:prstGeom prst="rect">
            <a:avLst/>
          </a:prstGeom>
          <a:noFill/>
        </p:spPr>
        <p:txBody>
          <a:bodyPr wrap="square">
            <a:spAutoFit/>
          </a:bodyPr>
          <a:lstStyle/>
          <a:p>
            <a:r>
              <a:rPr lang="sr-Latn-RS" b="1" dirty="0"/>
              <a:t>LINE WEAVER-BURK PLOT</a:t>
            </a:r>
          </a:p>
        </p:txBody>
      </p:sp>
    </p:spTree>
    <p:extLst>
      <p:ext uri="{BB962C8B-B14F-4D97-AF65-F5344CB8AC3E}">
        <p14:creationId xmlns:p14="http://schemas.microsoft.com/office/powerpoint/2010/main" val="253634928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9A8E06-1514-CE50-1A13-E5D8BCFC2E06}"/>
              </a:ext>
            </a:extLst>
          </p:cNvPr>
          <p:cNvPicPr>
            <a:picLocks noChangeAspect="1"/>
          </p:cNvPicPr>
          <p:nvPr/>
        </p:nvPicPr>
        <p:blipFill rotWithShape="1">
          <a:blip r:embed="rId2"/>
          <a:srcRect l="5242" t="13366" r="6602" b="14143"/>
          <a:stretch/>
        </p:blipFill>
        <p:spPr>
          <a:xfrm>
            <a:off x="195309" y="1544714"/>
            <a:ext cx="8682361" cy="4261281"/>
          </a:xfrm>
          <a:prstGeom prst="rect">
            <a:avLst/>
          </a:prstGeom>
        </p:spPr>
      </p:pic>
    </p:spTree>
    <p:extLst>
      <p:ext uri="{BB962C8B-B14F-4D97-AF65-F5344CB8AC3E}">
        <p14:creationId xmlns:p14="http://schemas.microsoft.com/office/powerpoint/2010/main" val="134472845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F2727D-DB4C-E5EA-FE93-C9175E4919A3}"/>
              </a:ext>
            </a:extLst>
          </p:cNvPr>
          <p:cNvSpPr txBox="1"/>
          <p:nvPr/>
        </p:nvSpPr>
        <p:spPr>
          <a:xfrm>
            <a:off x="181992" y="453631"/>
            <a:ext cx="8855476" cy="646331"/>
          </a:xfrm>
          <a:prstGeom prst="rect">
            <a:avLst/>
          </a:prstGeom>
          <a:noFill/>
        </p:spPr>
        <p:txBody>
          <a:bodyPr wrap="square">
            <a:spAutoFit/>
          </a:bodyPr>
          <a:lstStyle/>
          <a:p>
            <a:r>
              <a:rPr lang="sr-Latn-RS" dirty="0">
                <a:hlinkClick r:id="rId2"/>
              </a:rPr>
              <a:t>https://www.slideshare.net/BiswanathPrusty1/biochemistry-by-lecture-biswanathpdf</a:t>
            </a:r>
            <a:endParaRPr lang="sr-Latn-RS" dirty="0"/>
          </a:p>
          <a:p>
            <a:endParaRPr lang="sr-Latn-RS" dirty="0"/>
          </a:p>
        </p:txBody>
      </p:sp>
      <p:sp>
        <p:nvSpPr>
          <p:cNvPr id="4" name="TextBox 3">
            <a:extLst>
              <a:ext uri="{FF2B5EF4-FFF2-40B4-BE49-F238E27FC236}">
                <a16:creationId xmlns:a16="http://schemas.microsoft.com/office/drawing/2014/main" id="{831689EC-AD3A-93D9-65F4-68E50A8DF575}"/>
              </a:ext>
            </a:extLst>
          </p:cNvPr>
          <p:cNvSpPr txBox="1"/>
          <p:nvPr/>
        </p:nvSpPr>
        <p:spPr>
          <a:xfrm>
            <a:off x="106532" y="776796"/>
            <a:ext cx="8414328" cy="646331"/>
          </a:xfrm>
          <a:prstGeom prst="rect">
            <a:avLst/>
          </a:prstGeom>
          <a:noFill/>
        </p:spPr>
        <p:txBody>
          <a:bodyPr wrap="square">
            <a:spAutoFit/>
          </a:bodyPr>
          <a:lstStyle/>
          <a:p>
            <a:r>
              <a:rPr lang="sr-Latn-RS" dirty="0">
                <a:hlinkClick r:id="rId3"/>
              </a:rPr>
              <a:t>https://teachmephysiology.com/biochemistry/protein-synthesis/protein-structure/</a:t>
            </a:r>
            <a:endParaRPr lang="en-US" dirty="0"/>
          </a:p>
          <a:p>
            <a:endParaRPr lang="sr-Latn-RS" dirty="0"/>
          </a:p>
        </p:txBody>
      </p:sp>
      <p:sp>
        <p:nvSpPr>
          <p:cNvPr id="6" name="TextBox 5">
            <a:extLst>
              <a:ext uri="{FF2B5EF4-FFF2-40B4-BE49-F238E27FC236}">
                <a16:creationId xmlns:a16="http://schemas.microsoft.com/office/drawing/2014/main" id="{16A91ACA-043B-C374-706E-3153AF167B27}"/>
              </a:ext>
            </a:extLst>
          </p:cNvPr>
          <p:cNvSpPr txBox="1"/>
          <p:nvPr/>
        </p:nvSpPr>
        <p:spPr>
          <a:xfrm>
            <a:off x="90996" y="1123251"/>
            <a:ext cx="9037468" cy="1200329"/>
          </a:xfrm>
          <a:prstGeom prst="rect">
            <a:avLst/>
          </a:prstGeom>
          <a:noFill/>
        </p:spPr>
        <p:txBody>
          <a:bodyPr wrap="square">
            <a:spAutoFit/>
          </a:bodyPr>
          <a:lstStyle/>
          <a:p>
            <a:r>
              <a:rPr lang="sr-Latn-RS" dirty="0">
                <a:hlinkClick r:id="rId4"/>
              </a:rPr>
              <a:t>https://www.savemyexams.com/a-level/biology/cie/22/revision-notes/2-biological-molecules/2-3-proteins/2-3-2-the-four-levels-of-protein-structure/</a:t>
            </a:r>
            <a:endParaRPr lang="en-US" dirty="0"/>
          </a:p>
          <a:p>
            <a:r>
              <a:rPr lang="sr-Latn-RS" dirty="0">
                <a:hlinkClick r:id="rId5"/>
              </a:rPr>
              <a:t>https://conductscience.com/biomolecules-types-and-functions/</a:t>
            </a:r>
            <a:endParaRPr lang="en-US" dirty="0"/>
          </a:p>
          <a:p>
            <a:endParaRPr lang="sr-Latn-RS" dirty="0"/>
          </a:p>
        </p:txBody>
      </p:sp>
      <p:sp>
        <p:nvSpPr>
          <p:cNvPr id="8" name="TextBox 7">
            <a:extLst>
              <a:ext uri="{FF2B5EF4-FFF2-40B4-BE49-F238E27FC236}">
                <a16:creationId xmlns:a16="http://schemas.microsoft.com/office/drawing/2014/main" id="{4A42E6C4-AE34-8FB8-EEAB-27746323B4F9}"/>
              </a:ext>
            </a:extLst>
          </p:cNvPr>
          <p:cNvSpPr txBox="1"/>
          <p:nvPr/>
        </p:nvSpPr>
        <p:spPr>
          <a:xfrm>
            <a:off x="45498" y="2065784"/>
            <a:ext cx="9053004" cy="3970318"/>
          </a:xfrm>
          <a:prstGeom prst="rect">
            <a:avLst/>
          </a:prstGeom>
          <a:noFill/>
        </p:spPr>
        <p:txBody>
          <a:bodyPr wrap="square">
            <a:spAutoFit/>
          </a:bodyPr>
          <a:lstStyle/>
          <a:p>
            <a:r>
              <a:rPr lang="sr-Latn-RS" dirty="0">
                <a:hlinkClick r:id="rId6"/>
              </a:rPr>
              <a:t>https://bio.libretexts.org/Bookshelves/Introductory_and_General_Biology/Map%3A_Raven_Biology_12th_Edition/03%3A_The_Chemical_Building_Blocks_of_Life/3.05%3A_Lipids-_Hydrophobic_Molecules/3.5C%3A_Phospholipids</a:t>
            </a:r>
            <a:endParaRPr lang="en-US" dirty="0"/>
          </a:p>
          <a:p>
            <a:r>
              <a:rPr lang="en-US" dirty="0">
                <a:hlinkClick r:id="rId7"/>
              </a:rPr>
              <a:t>https://www.researchgate.net/publication/345985669_Basic_Enzymology_Part_I</a:t>
            </a:r>
            <a:endParaRPr lang="en-US" dirty="0"/>
          </a:p>
          <a:p>
            <a:r>
              <a:rPr lang="en-US" dirty="0">
                <a:hlinkClick r:id="rId8"/>
              </a:rPr>
              <a:t>https://bio.libretexts.org/Bookshelves/Introductory_and_General_Biology/Map%3A_Raven_Biology_12th_Edition/06%3A_Energy_and_Metabolism/6.04%3A_Enzymes-_Biological_Catalysts</a:t>
            </a:r>
            <a:endParaRPr lang="en-US" dirty="0"/>
          </a:p>
          <a:p>
            <a:endParaRPr lang="en-US" dirty="0"/>
          </a:p>
          <a:p>
            <a:r>
              <a:rPr lang="en-US" dirty="0">
                <a:hlinkClick r:id="rId9"/>
              </a:rPr>
              <a:t>https://conductscience.com/allosteric-enzymes-characteristics-models-and-examples/</a:t>
            </a:r>
            <a:endParaRPr lang="en-US" dirty="0"/>
          </a:p>
          <a:p>
            <a:endParaRPr lang="en-US" dirty="0"/>
          </a:p>
          <a:p>
            <a:r>
              <a:rPr lang="en-US" dirty="0">
                <a:hlinkClick r:id="rId10"/>
              </a:rPr>
              <a:t>https://bio.libretexts.org/Bookshelves/Biochemistry/Fundamentals_of_Biochemistry_(Jakubowski_and_Flatt)/01%3A_Unit_I-_Structure_and_Catalysis/06%3A_Enzyme_Activity/6.03%3A_Kinetics_with_Enzymes</a:t>
            </a:r>
            <a:endParaRPr lang="en-US" dirty="0"/>
          </a:p>
          <a:p>
            <a:endParaRPr lang="en-US" dirty="0"/>
          </a:p>
          <a:p>
            <a:endParaRPr lang="sr-Latn-RS" dirty="0"/>
          </a:p>
        </p:txBody>
      </p:sp>
      <p:sp>
        <p:nvSpPr>
          <p:cNvPr id="9" name="TextBox 8">
            <a:extLst>
              <a:ext uri="{FF2B5EF4-FFF2-40B4-BE49-F238E27FC236}">
                <a16:creationId xmlns:a16="http://schemas.microsoft.com/office/drawing/2014/main" id="{DE5A9B7D-4AF9-B7C9-A93F-06AED15589F5}"/>
              </a:ext>
            </a:extLst>
          </p:cNvPr>
          <p:cNvSpPr txBox="1"/>
          <p:nvPr/>
        </p:nvSpPr>
        <p:spPr>
          <a:xfrm>
            <a:off x="2982897" y="49571"/>
            <a:ext cx="1252907" cy="369332"/>
          </a:xfrm>
          <a:prstGeom prst="rect">
            <a:avLst/>
          </a:prstGeom>
          <a:noFill/>
        </p:spPr>
        <p:txBody>
          <a:bodyPr wrap="none" rtlCol="0">
            <a:spAutoFit/>
          </a:bodyPr>
          <a:lstStyle/>
          <a:p>
            <a:r>
              <a:rPr lang="en-US" dirty="0"/>
              <a:t>Useful links</a:t>
            </a:r>
            <a:endParaRPr lang="sr-Latn-RS" dirty="0"/>
          </a:p>
        </p:txBody>
      </p:sp>
    </p:spTree>
    <p:extLst>
      <p:ext uri="{BB962C8B-B14F-4D97-AF65-F5344CB8AC3E}">
        <p14:creationId xmlns:p14="http://schemas.microsoft.com/office/powerpoint/2010/main" val="4946350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7C547C-644E-78D4-C1AE-1DBCCDAAD0C3}"/>
              </a:ext>
            </a:extLst>
          </p:cNvPr>
          <p:cNvPicPr>
            <a:picLocks noChangeAspect="1"/>
          </p:cNvPicPr>
          <p:nvPr/>
        </p:nvPicPr>
        <p:blipFill rotWithShape="1">
          <a:blip r:embed="rId2"/>
          <a:srcRect l="33204" t="15092" r="15243" b="7066"/>
          <a:stretch/>
        </p:blipFill>
        <p:spPr>
          <a:xfrm>
            <a:off x="790113" y="764396"/>
            <a:ext cx="7954392" cy="5911611"/>
          </a:xfrm>
          <a:prstGeom prst="rect">
            <a:avLst/>
          </a:prstGeom>
        </p:spPr>
      </p:pic>
      <p:sp>
        <p:nvSpPr>
          <p:cNvPr id="4" name="TextBox 3">
            <a:extLst>
              <a:ext uri="{FF2B5EF4-FFF2-40B4-BE49-F238E27FC236}">
                <a16:creationId xmlns:a16="http://schemas.microsoft.com/office/drawing/2014/main" id="{40EF3529-54FD-F34B-6F83-301BD6A68240}"/>
              </a:ext>
            </a:extLst>
          </p:cNvPr>
          <p:cNvSpPr txBox="1"/>
          <p:nvPr/>
        </p:nvSpPr>
        <p:spPr>
          <a:xfrm>
            <a:off x="3355759" y="181993"/>
            <a:ext cx="2229906" cy="369332"/>
          </a:xfrm>
          <a:prstGeom prst="rect">
            <a:avLst/>
          </a:prstGeom>
          <a:noFill/>
        </p:spPr>
        <p:txBody>
          <a:bodyPr wrap="none" rtlCol="0">
            <a:spAutoFit/>
          </a:bodyPr>
          <a:lstStyle/>
          <a:p>
            <a:r>
              <a:rPr lang="en-US" dirty="0"/>
              <a:t>This is BIOCHEMISTRY</a:t>
            </a:r>
            <a:endParaRPr lang="sr-Latn-RS" dirty="0"/>
          </a:p>
        </p:txBody>
      </p:sp>
    </p:spTree>
    <p:extLst>
      <p:ext uri="{BB962C8B-B14F-4D97-AF65-F5344CB8AC3E}">
        <p14:creationId xmlns:p14="http://schemas.microsoft.com/office/powerpoint/2010/main" val="1197637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9AFD314-D045-4E4D-C947-761823AF4FA8}"/>
              </a:ext>
            </a:extLst>
          </p:cNvPr>
          <p:cNvPicPr>
            <a:picLocks noChangeAspect="1"/>
          </p:cNvPicPr>
          <p:nvPr/>
        </p:nvPicPr>
        <p:blipFill>
          <a:blip r:embed="rId2"/>
          <a:stretch>
            <a:fillRect/>
          </a:stretch>
        </p:blipFill>
        <p:spPr>
          <a:xfrm>
            <a:off x="1773777" y="3358811"/>
            <a:ext cx="5276850" cy="3371850"/>
          </a:xfrm>
          <a:prstGeom prst="rect">
            <a:avLst/>
          </a:prstGeom>
        </p:spPr>
      </p:pic>
      <p:sp>
        <p:nvSpPr>
          <p:cNvPr id="3" name="TextBox 2">
            <a:extLst>
              <a:ext uri="{FF2B5EF4-FFF2-40B4-BE49-F238E27FC236}">
                <a16:creationId xmlns:a16="http://schemas.microsoft.com/office/drawing/2014/main" id="{C9E965C8-2424-D2E3-C06D-7FDFCCE1DCEF}"/>
              </a:ext>
            </a:extLst>
          </p:cNvPr>
          <p:cNvSpPr txBox="1"/>
          <p:nvPr/>
        </p:nvSpPr>
        <p:spPr>
          <a:xfrm>
            <a:off x="2725445" y="127339"/>
            <a:ext cx="3979807" cy="369332"/>
          </a:xfrm>
          <a:prstGeom prst="rect">
            <a:avLst/>
          </a:prstGeom>
          <a:noFill/>
        </p:spPr>
        <p:txBody>
          <a:bodyPr wrap="none" rtlCol="0">
            <a:spAutoFit/>
          </a:bodyPr>
          <a:lstStyle/>
          <a:p>
            <a:r>
              <a:rPr lang="sr-Latn-RS" b="1" dirty="0"/>
              <a:t>MAIN CHARACTERISTICS OF ORGANISM</a:t>
            </a:r>
          </a:p>
        </p:txBody>
      </p:sp>
      <p:sp>
        <p:nvSpPr>
          <p:cNvPr id="5" name="TextBox 4">
            <a:extLst>
              <a:ext uri="{FF2B5EF4-FFF2-40B4-BE49-F238E27FC236}">
                <a16:creationId xmlns:a16="http://schemas.microsoft.com/office/drawing/2014/main" id="{481C72A1-FF2A-EE07-426E-A9B8D6095015}"/>
              </a:ext>
            </a:extLst>
          </p:cNvPr>
          <p:cNvSpPr txBox="1"/>
          <p:nvPr/>
        </p:nvSpPr>
        <p:spPr>
          <a:xfrm>
            <a:off x="0" y="611899"/>
            <a:ext cx="9081856" cy="2308324"/>
          </a:xfrm>
          <a:prstGeom prst="rect">
            <a:avLst/>
          </a:prstGeom>
          <a:noFill/>
        </p:spPr>
        <p:txBody>
          <a:bodyPr wrap="square">
            <a:spAutoFit/>
          </a:bodyPr>
          <a:lstStyle/>
          <a:p>
            <a:r>
              <a:rPr lang="en-US" dirty="0"/>
              <a:t>The most visible feature of organisms is their </a:t>
            </a:r>
            <a:r>
              <a:rPr lang="en-US" b="1" dirty="0"/>
              <a:t>complexity and organization</a:t>
            </a:r>
            <a:r>
              <a:rPr lang="en-US" dirty="0"/>
              <a:t>.  Organisms are made up of several different types of </a:t>
            </a:r>
            <a:r>
              <a:rPr lang="en-US" b="1" dirty="0"/>
              <a:t>cells</a:t>
            </a:r>
            <a:r>
              <a:rPr lang="sr-Latn-RS" dirty="0"/>
              <a:t> combined together to form various </a:t>
            </a:r>
            <a:r>
              <a:rPr lang="sr-Latn-RS" b="1" dirty="0"/>
              <a:t>tissues, organs, and organ systems. </a:t>
            </a:r>
            <a:r>
              <a:rPr lang="en-US" b="1" dirty="0"/>
              <a:t> </a:t>
            </a:r>
            <a:endParaRPr lang="sr-Latn-RS" b="1" dirty="0"/>
          </a:p>
          <a:p>
            <a:r>
              <a:rPr lang="en-US" dirty="0"/>
              <a:t>These cells, in turn, have subcellular structures known as </a:t>
            </a:r>
            <a:r>
              <a:rPr lang="en-US" b="1" dirty="0"/>
              <a:t>organelles</a:t>
            </a:r>
            <a:r>
              <a:rPr lang="en-US" dirty="0"/>
              <a:t>, which are complex combinations of </a:t>
            </a:r>
            <a:r>
              <a:rPr lang="sr-Latn-RS" dirty="0"/>
              <a:t>different </a:t>
            </a:r>
            <a:r>
              <a:rPr lang="en-US" b="1" dirty="0"/>
              <a:t>organic</a:t>
            </a:r>
            <a:r>
              <a:rPr lang="en-US" dirty="0"/>
              <a:t> </a:t>
            </a:r>
            <a:r>
              <a:rPr lang="en-US" b="1" dirty="0"/>
              <a:t>polymeric molecules </a:t>
            </a:r>
            <a:r>
              <a:rPr lang="en-US" dirty="0"/>
              <a:t>known as </a:t>
            </a:r>
            <a:r>
              <a:rPr lang="en-US" b="1" dirty="0"/>
              <a:t>macromolecules</a:t>
            </a:r>
            <a:r>
              <a:rPr lang="sr-Latn-RS" b="1" dirty="0"/>
              <a:t> </a:t>
            </a:r>
            <a:r>
              <a:rPr lang="sr-Latn-RS" dirty="0"/>
              <a:t>that are composed of their specific </a:t>
            </a:r>
            <a:r>
              <a:rPr lang="sr-Latn-RS" b="1" dirty="0"/>
              <a:t>monomeric molecules. </a:t>
            </a:r>
            <a:r>
              <a:rPr lang="sr-Latn-RS" dirty="0"/>
              <a:t>All life-crucial molecules are made of </a:t>
            </a:r>
            <a:r>
              <a:rPr lang="sr-Latn-RS" b="1" dirty="0"/>
              <a:t>6 essential </a:t>
            </a:r>
            <a:r>
              <a:rPr lang="en-US" b="1" dirty="0"/>
              <a:t>elements</a:t>
            </a:r>
            <a:r>
              <a:rPr lang="sr-Latn-RS" b="1" dirty="0"/>
              <a:t> </a:t>
            </a:r>
            <a:r>
              <a:rPr lang="sr-Latn-RS" dirty="0"/>
              <a:t>linked by covalent bonds (</a:t>
            </a:r>
            <a:r>
              <a:rPr lang="pt-BR" dirty="0"/>
              <a:t>relative abundance</a:t>
            </a:r>
            <a:r>
              <a:rPr lang="sr-Latn-RS" dirty="0"/>
              <a:t> </a:t>
            </a:r>
            <a:r>
              <a:rPr lang="pt-BR" dirty="0"/>
              <a:t>H &gt; O &gt; C &gt; N &gt; P &gt; S</a:t>
            </a:r>
            <a:r>
              <a:rPr lang="sr-Latn-RS" dirty="0"/>
              <a:t>).</a:t>
            </a:r>
            <a:endParaRPr lang="en-US" dirty="0"/>
          </a:p>
          <a:p>
            <a:r>
              <a:rPr lang="sr-Latn-RS" dirty="0"/>
              <a:t> </a:t>
            </a:r>
            <a:r>
              <a:rPr lang="en-US" dirty="0"/>
              <a:t>The most common ions in humans are Ca+2, K+, Na+ , Mg+2, and Cl-</a:t>
            </a:r>
            <a:endParaRPr lang="sr-Latn-RS" b="1" dirty="0"/>
          </a:p>
        </p:txBody>
      </p:sp>
      <p:sp>
        <p:nvSpPr>
          <p:cNvPr id="7" name="TextBox 6">
            <a:extLst>
              <a:ext uri="{FF2B5EF4-FFF2-40B4-BE49-F238E27FC236}">
                <a16:creationId xmlns:a16="http://schemas.microsoft.com/office/drawing/2014/main" id="{FECF8DD2-811B-0061-9CF5-64CA7FFA813A}"/>
              </a:ext>
            </a:extLst>
          </p:cNvPr>
          <p:cNvSpPr txBox="1"/>
          <p:nvPr/>
        </p:nvSpPr>
        <p:spPr>
          <a:xfrm>
            <a:off x="1773777" y="6643653"/>
            <a:ext cx="4572000" cy="461665"/>
          </a:xfrm>
          <a:prstGeom prst="rect">
            <a:avLst/>
          </a:prstGeom>
          <a:noFill/>
        </p:spPr>
        <p:txBody>
          <a:bodyPr wrap="square">
            <a:spAutoFit/>
          </a:bodyPr>
          <a:lstStyle/>
          <a:p>
            <a:r>
              <a:rPr lang="sr-Latn-RS" sz="1200" dirty="0">
                <a:hlinkClick r:id="rId3"/>
              </a:rPr>
              <a:t>www.la-fluid.org</a:t>
            </a:r>
            <a:endParaRPr lang="sr-Latn-RS" sz="1200" dirty="0"/>
          </a:p>
          <a:p>
            <a:endParaRPr lang="sr-Latn-RS" sz="1200" dirty="0"/>
          </a:p>
        </p:txBody>
      </p:sp>
    </p:spTree>
    <p:extLst>
      <p:ext uri="{BB962C8B-B14F-4D97-AF65-F5344CB8AC3E}">
        <p14:creationId xmlns:p14="http://schemas.microsoft.com/office/powerpoint/2010/main" val="2753814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9367</TotalTime>
  <Words>7441</Words>
  <Application>Microsoft Office PowerPoint</Application>
  <PresentationFormat>On-screen Show (4:3)</PresentationFormat>
  <Paragraphs>609</Paragraphs>
  <Slides>76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76</vt:i4>
      </vt:variant>
    </vt:vector>
  </HeadingPairs>
  <TitlesOfParts>
    <vt:vector size="80"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Marina Mitrović</dc:creator>
  <cp:lastModifiedBy>Marina Mitrović</cp:lastModifiedBy>
  <cp:revision>187</cp:revision>
  <dcterms:created xsi:type="dcterms:W3CDTF">2023-08-04T11:53:26Z</dcterms:created>
  <dcterms:modified xsi:type="dcterms:W3CDTF">2023-08-11T14:20:51Z</dcterms:modified>
</cp:coreProperties>
</file>